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319" r:id="rId3"/>
    <p:sldId id="320" r:id="rId4"/>
    <p:sldId id="256" r:id="rId5"/>
    <p:sldId id="257" r:id="rId6"/>
    <p:sldId id="258" r:id="rId7"/>
    <p:sldId id="292" r:id="rId8"/>
    <p:sldId id="307" r:id="rId9"/>
    <p:sldId id="313" r:id="rId10"/>
    <p:sldId id="295" r:id="rId11"/>
    <p:sldId id="296" r:id="rId12"/>
    <p:sldId id="297" r:id="rId13"/>
    <p:sldId id="298" r:id="rId14"/>
    <p:sldId id="299" r:id="rId15"/>
    <p:sldId id="300" r:id="rId16"/>
    <p:sldId id="281" r:id="rId17"/>
    <p:sldId id="282" r:id="rId18"/>
    <p:sldId id="283" r:id="rId19"/>
    <p:sldId id="284" r:id="rId20"/>
    <p:sldId id="285" r:id="rId21"/>
    <p:sldId id="286" r:id="rId22"/>
    <p:sldId id="287" r:id="rId23"/>
    <p:sldId id="288" r:id="rId24"/>
    <p:sldId id="289" r:id="rId25"/>
    <p:sldId id="290" r:id="rId26"/>
    <p:sldId id="279" r:id="rId27"/>
    <p:sldId id="280" r:id="rId28"/>
    <p:sldId id="268" r:id="rId29"/>
    <p:sldId id="269" r:id="rId30"/>
    <p:sldId id="270" r:id="rId31"/>
    <p:sldId id="271" r:id="rId32"/>
    <p:sldId id="272" r:id="rId33"/>
    <p:sldId id="273" r:id="rId34"/>
    <p:sldId id="274" r:id="rId35"/>
    <p:sldId id="275" r:id="rId36"/>
    <p:sldId id="318" r:id="rId37"/>
    <p:sldId id="315" r:id="rId38"/>
    <p:sldId id="311" r:id="rId39"/>
    <p:sldId id="303" r:id="rId40"/>
    <p:sldId id="278" r:id="rId41"/>
    <p:sldId id="27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A50021"/>
    <a:srgbClr val="0000FF"/>
    <a:srgbClr val="660033"/>
    <a:srgbClr val="0033CC"/>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625CEC-5565-4A40-95F2-25B64AC81971}"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5CEC-5565-4A40-95F2-25B64AC81971}"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5CEC-5565-4A40-95F2-25B64AC81971}"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5CEC-5565-4A40-95F2-25B64AC81971}"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625CEC-5565-4A40-95F2-25B64AC81971}"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625CEC-5565-4A40-95F2-25B64AC81971}"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625CEC-5565-4A40-95F2-25B64AC81971}" type="datetimeFigureOut">
              <a:rPr lang="en-US" smtClean="0"/>
              <a:pPr/>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625CEC-5565-4A40-95F2-25B64AC81971}" type="datetimeFigureOut">
              <a:rPr lang="en-US" smtClean="0"/>
              <a:pPr/>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25CEC-5565-4A40-95F2-25B64AC81971}" type="datetimeFigureOut">
              <a:rPr lang="en-US" smtClean="0"/>
              <a:pPr/>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5CEC-5565-4A40-95F2-25B64AC81971}"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5CEC-5565-4A40-95F2-25B64AC81971}"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DDE09-744F-41A2-90DC-D9C11B0BEA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25CEC-5565-4A40-95F2-25B64AC81971}" type="datetimeFigureOut">
              <a:rPr lang="en-US" smtClean="0"/>
              <a:pPr/>
              <a:t>3/20/2019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DDE09-744F-41A2-90DC-D9C11B0BEA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quotery.com/quotes/the-best-way-to-lie-is-to-tell-the-truth/"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quotery.com/quotes/going-to-church-doesnt-make-you-a-christian-any-mor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quotery.com/quotes/if-you-steal-from-one-author-its-plagiarism-if-yo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quotery.com/quotes/children-you-spend-the-first-2-years-of-their-lif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ogle.co.in/search?biw=1366&amp;bih=662&amp;q=define+discussion&amp;forcedict=discussion&amp;sa=X&amp;ved=0ahUKEwjx8oyAiZ_SAhUBgbwKHQe5AaYQ_SoIGzAA"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quotery.com/quotes/women-who-seek-to-be-equal-with-men-lack-ambiti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quotery.com/authors/anonymous/" TargetMode="External"/><Relationship Id="rId2" Type="http://schemas.openxmlformats.org/officeDocument/2006/relationships/hyperlink" Target="http://www.quotery.com/quotes/to-err-is-human-to-blame-it-on-somebody-els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quotery.com/quotes/before-i-got-married-i-had-six-theories-about-bringi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quotery.com/quotes/an-archaeologist-is-the-best-husband-a-woman-can-hav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quotery.com/authors/jose-maria-de-eca-de-queiroz/" TargetMode="External"/><Relationship Id="rId2" Type="http://schemas.openxmlformats.org/officeDocument/2006/relationships/hyperlink" Target="http://www.quotery.com/quotes/politicians-and-diapers-have-one-thing-in-common-they-should/"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quotery.com/quotes/at-every-party-there-are-two-kinds-of-people-thos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0"/>
            <a:ext cx="7772400" cy="5786477"/>
          </a:xfrm>
        </p:spPr>
        <p:txBody>
          <a:bodyPr>
            <a:normAutofit/>
          </a:bodyPr>
          <a:lstStyle/>
          <a:p>
            <a:r>
              <a:rPr lang="en-US" b="1" dirty="0" smtClean="0">
                <a:solidFill>
                  <a:srgbClr val="0000FF"/>
                </a:solidFill>
                <a:latin typeface="Times New Roman" pitchFamily="18" charset="0"/>
                <a:cs typeface="Times New Roman" pitchFamily="18" charset="0"/>
              </a:rPr>
              <a:t>Discourse Analysis</a:t>
            </a:r>
            <a:br>
              <a:rPr lang="en-US" b="1" dirty="0" smtClean="0">
                <a:solidFill>
                  <a:srgbClr val="0000FF"/>
                </a:solidFill>
                <a:latin typeface="Times New Roman" pitchFamily="18" charset="0"/>
                <a:cs typeface="Times New Roman" pitchFamily="18" charset="0"/>
              </a:rPr>
            </a:br>
            <a:r>
              <a:rPr lang="en-US" sz="2400" dirty="0" smtClean="0">
                <a:solidFill>
                  <a:srgbClr val="0000FF"/>
                </a:solidFill>
                <a:latin typeface="Times New Roman" pitchFamily="18" charset="0"/>
                <a:cs typeface="Times New Roman" pitchFamily="18" charset="0"/>
              </a:rPr>
              <a:t/>
            </a:r>
            <a:br>
              <a:rPr lang="en-US" sz="2400" dirty="0" smtClean="0">
                <a:solidFill>
                  <a:srgbClr val="0000FF"/>
                </a:solidFill>
                <a:latin typeface="Times New Roman" pitchFamily="18" charset="0"/>
                <a:cs typeface="Times New Roman" pitchFamily="18" charset="0"/>
              </a:rPr>
            </a:br>
            <a:r>
              <a:rPr lang="en-US" sz="2400" dirty="0" smtClean="0">
                <a:solidFill>
                  <a:srgbClr val="0000FF"/>
                </a:solidFill>
                <a:latin typeface="Times New Roman" pitchFamily="18" charset="0"/>
                <a:cs typeface="Times New Roman" pitchFamily="18" charset="0"/>
              </a:rPr>
              <a:t/>
            </a:r>
            <a:br>
              <a:rPr lang="en-US" sz="2400" dirty="0" smtClean="0">
                <a:solidFill>
                  <a:srgbClr val="0000FF"/>
                </a:solidFill>
                <a:latin typeface="Times New Roman" pitchFamily="18" charset="0"/>
                <a:cs typeface="Times New Roman" pitchFamily="18" charset="0"/>
              </a:rPr>
            </a:br>
            <a:r>
              <a:rPr lang="en-US" sz="2400" dirty="0" smtClean="0">
                <a:solidFill>
                  <a:srgbClr val="0000FF"/>
                </a:solidFill>
                <a:latin typeface="Times New Roman" pitchFamily="18" charset="0"/>
                <a:cs typeface="Times New Roman" pitchFamily="18" charset="0"/>
              </a:rPr>
              <a:t/>
            </a:r>
            <a:br>
              <a:rPr lang="en-US" sz="2400" dirty="0" smtClean="0">
                <a:solidFill>
                  <a:srgbClr val="0000FF"/>
                </a:solidFill>
                <a:latin typeface="Times New Roman" pitchFamily="18" charset="0"/>
                <a:cs typeface="Times New Roman" pitchFamily="18" charset="0"/>
              </a:rPr>
            </a:br>
            <a:r>
              <a:rPr lang="en-US" sz="2400" dirty="0" smtClean="0">
                <a:solidFill>
                  <a:srgbClr val="0000FF"/>
                </a:solidFill>
                <a:latin typeface="Times New Roman" pitchFamily="18" charset="0"/>
                <a:cs typeface="Times New Roman" pitchFamily="18" charset="0"/>
              </a:rPr>
              <a:t>Dr. S. Joseph Arul </a:t>
            </a:r>
            <a:r>
              <a:rPr lang="en-US" sz="2400" dirty="0" err="1" smtClean="0">
                <a:solidFill>
                  <a:srgbClr val="0000FF"/>
                </a:solidFill>
                <a:latin typeface="Times New Roman" pitchFamily="18" charset="0"/>
                <a:cs typeface="Times New Roman" pitchFamily="18" charset="0"/>
              </a:rPr>
              <a:t>Jayraj</a:t>
            </a:r>
            <a:r>
              <a:rPr lang="en-US" sz="2400" dirty="0" smtClean="0">
                <a:solidFill>
                  <a:srgbClr val="0000FF"/>
                </a:solidFill>
                <a:latin typeface="Times New Roman" pitchFamily="18" charset="0"/>
                <a:cs typeface="Times New Roman" pitchFamily="18" charset="0"/>
              </a:rPr>
              <a:t/>
            </a:r>
            <a:br>
              <a:rPr lang="en-US" sz="2400" dirty="0" smtClean="0">
                <a:solidFill>
                  <a:srgbClr val="0000FF"/>
                </a:solidFill>
                <a:latin typeface="Times New Roman" pitchFamily="18" charset="0"/>
                <a:cs typeface="Times New Roman" pitchFamily="18" charset="0"/>
              </a:rPr>
            </a:br>
            <a:r>
              <a:rPr lang="en-US" sz="2400" dirty="0" smtClean="0">
                <a:solidFill>
                  <a:srgbClr val="0000FF"/>
                </a:solidFill>
                <a:latin typeface="Times New Roman" pitchFamily="18" charset="0"/>
                <a:cs typeface="Times New Roman" pitchFamily="18" charset="0"/>
              </a:rPr>
              <a:t>Head &amp; Associate Professor of English</a:t>
            </a:r>
            <a:br>
              <a:rPr lang="en-US" sz="2400" dirty="0" smtClean="0">
                <a:solidFill>
                  <a:srgbClr val="0000FF"/>
                </a:solidFill>
                <a:latin typeface="Times New Roman" pitchFamily="18" charset="0"/>
                <a:cs typeface="Times New Roman" pitchFamily="18" charset="0"/>
              </a:rPr>
            </a:br>
            <a:r>
              <a:rPr lang="en-US" sz="2400" dirty="0" smtClean="0">
                <a:solidFill>
                  <a:srgbClr val="0000FF"/>
                </a:solidFill>
                <a:latin typeface="Times New Roman" pitchFamily="18" charset="0"/>
                <a:cs typeface="Times New Roman" pitchFamily="18" charset="0"/>
              </a:rPr>
              <a:t>St. Joseph’s College (Autonomous)</a:t>
            </a:r>
            <a:br>
              <a:rPr lang="en-US" sz="2400" dirty="0" smtClean="0">
                <a:solidFill>
                  <a:srgbClr val="0000FF"/>
                </a:solidFill>
                <a:latin typeface="Times New Roman" pitchFamily="18" charset="0"/>
                <a:cs typeface="Times New Roman" pitchFamily="18" charset="0"/>
              </a:rPr>
            </a:br>
            <a:r>
              <a:rPr lang="en-US" sz="2400" dirty="0" smtClean="0">
                <a:solidFill>
                  <a:srgbClr val="0000FF"/>
                </a:solidFill>
                <a:latin typeface="Times New Roman" pitchFamily="18" charset="0"/>
                <a:cs typeface="Times New Roman" pitchFamily="18" charset="0"/>
              </a:rPr>
              <a:t>Tiruchirappalli-620002.</a:t>
            </a:r>
            <a:endParaRPr lang="en-US" sz="2400" dirty="0">
              <a:solidFill>
                <a:srgbClr val="0000FF"/>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a:bodyPr>
          <a:lstStyle/>
          <a:p>
            <a:r>
              <a:rPr lang="en-US" sz="4800" b="1" dirty="0" smtClean="0">
                <a:solidFill>
                  <a:srgbClr val="0000FF"/>
                </a:solidFill>
                <a:latin typeface="Times New Roman" pitchFamily="18" charset="0"/>
                <a:cs typeface="Times New Roman" pitchFamily="18" charset="0"/>
              </a:rPr>
              <a:t>Syntactical/Structural Analysis</a:t>
            </a:r>
            <a:endParaRPr lang="en-US" sz="4800" b="1" dirty="0">
              <a:solidFill>
                <a:srgbClr val="0000FF"/>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fontScale="90000"/>
          </a:bodyPr>
          <a:lstStyle/>
          <a:p>
            <a:pPr algn="l">
              <a:buFont typeface="Wingdings" pitchFamily="2" charset="2"/>
              <a:buChar char="ü"/>
            </a:pPr>
            <a:r>
              <a:rPr lang="en-US" sz="4000" b="1" dirty="0" smtClean="0">
                <a:solidFill>
                  <a:srgbClr val="0000FF"/>
                </a:solidFill>
                <a:latin typeface="Times New Roman" pitchFamily="18" charset="0"/>
                <a:cs typeface="Times New Roman" pitchFamily="18" charset="0"/>
              </a:rPr>
              <a:t>e.g. “The lady kissed the man with spectacles”. </a:t>
            </a:r>
            <a:br>
              <a:rPr lang="en-US" sz="4000" b="1" dirty="0" smtClean="0">
                <a:solidFill>
                  <a:srgbClr val="0000FF"/>
                </a:solidFill>
                <a:latin typeface="Times New Roman" pitchFamily="18" charset="0"/>
                <a:cs typeface="Times New Roman" pitchFamily="18" charset="0"/>
              </a:rPr>
            </a:br>
            <a:r>
              <a:rPr lang="en-US" sz="4000" b="1" dirty="0" smtClean="0">
                <a:solidFill>
                  <a:srgbClr val="0000FF"/>
                </a:solidFill>
                <a:latin typeface="Times New Roman" pitchFamily="18" charset="0"/>
                <a:cs typeface="Times New Roman" pitchFamily="18" charset="0"/>
              </a:rPr>
              <a:t/>
            </a:r>
            <a:br>
              <a:rPr lang="en-US" sz="4000" b="1" dirty="0" smtClean="0">
                <a:solidFill>
                  <a:srgbClr val="0000FF"/>
                </a:solidFill>
                <a:latin typeface="Times New Roman" pitchFamily="18" charset="0"/>
                <a:cs typeface="Times New Roman" pitchFamily="18" charset="0"/>
              </a:rPr>
            </a:br>
            <a:r>
              <a:rPr lang="en-US" sz="4000" dirty="0" smtClean="0">
                <a:latin typeface="Times New Roman" pitchFamily="18" charset="0"/>
                <a:cs typeface="Times New Roman" pitchFamily="18" charset="0"/>
              </a:rPr>
              <a:t> . The phrase </a:t>
            </a:r>
            <a:r>
              <a:rPr lang="en-US" sz="4000" dirty="0" smtClean="0">
                <a:solidFill>
                  <a:srgbClr val="0000FF"/>
                </a:solidFill>
                <a:latin typeface="Times New Roman" pitchFamily="18" charset="0"/>
                <a:cs typeface="Times New Roman" pitchFamily="18" charset="0"/>
              </a:rPr>
              <a:t>“with spectacles</a:t>
            </a:r>
            <a:r>
              <a:rPr lang="en-US" sz="4000" dirty="0" smtClean="0">
                <a:latin typeface="Times New Roman" pitchFamily="18" charset="0"/>
                <a:cs typeface="Times New Roman" pitchFamily="18" charset="0"/>
              </a:rPr>
              <a:t>” is the cause for ambiguity -- syntax or structure.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It is not clear whether the lady is using spectacles to kiss a man or she kisses a man who is wearing spectacles or the lady who is wearing spectacles kisses the man.</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lstStyle/>
          <a:p>
            <a:r>
              <a:rPr lang="en-US" b="1" dirty="0" smtClean="0">
                <a:solidFill>
                  <a:srgbClr val="A50021"/>
                </a:solidFill>
                <a:latin typeface="Times New Roman" pitchFamily="18" charset="0"/>
                <a:cs typeface="Times New Roman" pitchFamily="18" charset="0"/>
              </a:rPr>
              <a:t>TWO SOVIET SHIPS COLLIDE, ONE DIES</a:t>
            </a:r>
            <a:r>
              <a:rPr lang="en-US" b="1" dirty="0" smtClean="0"/>
              <a:t/>
            </a:r>
            <a:br>
              <a:rPr lang="en-US" b="1"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lstStyle/>
          <a:p>
            <a:r>
              <a:rPr lang="en-US" b="1" dirty="0" smtClean="0">
                <a:latin typeface="Times New Roman" pitchFamily="18" charset="0"/>
                <a:cs typeface="Times New Roman" pitchFamily="18" charset="0"/>
              </a:rPr>
              <a:t>ENRAGED COW INJURES FARMER WITH AX</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97568"/>
          </a:xfrm>
        </p:spPr>
        <p:txBody>
          <a:bodyPr/>
          <a:lstStyle/>
          <a:p>
            <a:r>
              <a:rPr lang="en-US" b="1" dirty="0" smtClean="0">
                <a:solidFill>
                  <a:srgbClr val="FF0000"/>
                </a:solidFill>
                <a:latin typeface="Times New Roman" pitchFamily="18" charset="0"/>
                <a:cs typeface="Times New Roman" pitchFamily="18" charset="0"/>
              </a:rPr>
              <a:t>DEALERS WILL HEAR CAR TALK AT NOON</a:t>
            </a:r>
            <a:r>
              <a:rPr lang="en-US" b="1" dirty="0" smtClean="0"/>
              <a:t/>
            </a:r>
            <a:br>
              <a:rPr lang="en-US" b="1"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a:bodyPr>
          <a:lstStyle/>
          <a:p>
            <a:r>
              <a:rPr lang="en-US" sz="5400" b="1" dirty="0" smtClean="0">
                <a:solidFill>
                  <a:srgbClr val="660033"/>
                </a:solidFill>
                <a:latin typeface="Times New Roman" pitchFamily="18" charset="0"/>
                <a:cs typeface="Times New Roman" pitchFamily="18" charset="0"/>
              </a:rPr>
              <a:t>Semantic Analysis</a:t>
            </a:r>
            <a:endParaRPr lang="en-US" sz="5400" b="1" dirty="0">
              <a:solidFill>
                <a:srgbClr val="660033"/>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6215106"/>
          </a:xfrm>
        </p:spPr>
        <p:txBody>
          <a:bodyPr/>
          <a:lstStyle/>
          <a:p>
            <a:r>
              <a:rPr lang="en-US" b="1" dirty="0" smtClean="0">
                <a:hlinkClick r:id="rId2"/>
              </a:rPr>
              <a:t/>
            </a:r>
            <a:br>
              <a:rPr lang="en-US" b="1" dirty="0" smtClean="0">
                <a:hlinkClick r:id="rId2"/>
              </a:rPr>
            </a:br>
            <a:r>
              <a:rPr lang="en-US" b="1" dirty="0" smtClean="0">
                <a:latin typeface="Times New Roman" pitchFamily="18" charset="0"/>
                <a:cs typeface="Times New Roman" pitchFamily="18" charset="0"/>
                <a:hlinkClick r:id="rId2"/>
              </a:rPr>
              <a:t>The best way to lie is to tell the truth . . . carefully edited truth.</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ANONYMOUS</a:t>
            </a:r>
            <a:r>
              <a:rPr lang="en-US" dirty="0" smtClean="0"/>
              <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lstStyle/>
          <a:p>
            <a:r>
              <a:rPr lang="en-US" b="1" dirty="0" smtClean="0">
                <a:latin typeface="Times New Roman" pitchFamily="18" charset="0"/>
                <a:cs typeface="Times New Roman" pitchFamily="18" charset="0"/>
                <a:hlinkClick r:id="rId2"/>
              </a:rPr>
              <a:t>Going to church doesn’t make you a Christian any more than standing in a garage makes you a car.</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BILLY SUNDAY</a:t>
            </a:r>
            <a:r>
              <a:rPr lang="en-US" dirty="0" smtClean="0"/>
              <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lstStyle/>
          <a:p>
            <a:r>
              <a:rPr lang="en-US" b="1" dirty="0" smtClean="0">
                <a:latin typeface="Times New Roman" pitchFamily="18" charset="0"/>
                <a:cs typeface="Times New Roman" pitchFamily="18" charset="0"/>
                <a:hlinkClick r:id="rId2"/>
              </a:rPr>
              <a:t>If you steal from one author, it’s plagiarism; if you steal from many, it’s research.</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WILSON MIZNER</a:t>
            </a:r>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lstStyle/>
          <a:p>
            <a:r>
              <a:rPr lang="en-US" b="1" u="sng" dirty="0" smtClean="0">
                <a:latin typeface="Times New Roman" pitchFamily="18" charset="0"/>
                <a:cs typeface="Times New Roman" pitchFamily="18" charset="0"/>
                <a:hlinkClick r:id="rId2"/>
              </a:rPr>
              <a:t> You spend the first 2 years of Children’s life teaching them to walk and talk. Then you spend the next 16 telling them to sit down and shut-up.</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ANONYMOUS</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a:bodyPr>
          <a:lstStyle/>
          <a:p>
            <a:r>
              <a:rPr lang="en-US" b="1" dirty="0" smtClean="0">
                <a:solidFill>
                  <a:srgbClr val="0000FF"/>
                </a:solidFill>
                <a:latin typeface="Times New Roman" pitchFamily="18" charset="0"/>
                <a:cs typeface="Times New Roman" pitchFamily="18" charset="0"/>
              </a:rPr>
              <a:t>What is a discourse?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written or spoken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discussion, conversation, talk, dialogue, communication, conference, debate, consultation, etc.</a:t>
            </a:r>
            <a:r>
              <a:rPr lang="fr-FR" dirty="0" smtClean="0">
                <a:hlinkClick r:id="rId2"/>
              </a:rPr>
              <a:t/>
            </a:r>
            <a:br>
              <a:rPr lang="fr-FR" dirty="0" smtClean="0">
                <a:hlinkClick r:id="rId2"/>
              </a:rPr>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lstStyle/>
          <a:p>
            <a:r>
              <a:rPr lang="en-US" b="1" dirty="0" smtClean="0">
                <a:latin typeface="Times New Roman" pitchFamily="18" charset="0"/>
                <a:cs typeface="Times New Roman" pitchFamily="18" charset="0"/>
                <a:hlinkClick r:id="rId2"/>
              </a:rPr>
              <a:t>Women who seek to be equal with men lack ambition.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MARILYN MANROE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t/>
            </a:r>
            <a:br>
              <a:rPr lang="en-US" dirty="0" smtClean="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lstStyle/>
          <a:p>
            <a:r>
              <a:rPr lang="en-US" b="1" dirty="0" smtClean="0">
                <a:latin typeface="Times New Roman" pitchFamily="18" charset="0"/>
                <a:cs typeface="Times New Roman" pitchFamily="18" charset="0"/>
                <a:hlinkClick r:id="rId2"/>
              </a:rPr>
              <a:t>To err is human, to blame it on somebody else shows management potential.</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ANONYMOUS</a:t>
            </a:r>
            <a:r>
              <a:rPr lang="en-US" b="1" cap="all" dirty="0" smtClean="0">
                <a:hlinkClick r:id="rId3"/>
              </a:rPr>
              <a:t/>
            </a:r>
            <a:br>
              <a:rPr lang="en-US" b="1" cap="all" dirty="0" smtClean="0">
                <a:hlinkClick r:id="rId3"/>
              </a:rPr>
            </a:br>
            <a:r>
              <a:rPr lang="en-US" dirty="0" smtClean="0"/>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lstStyle/>
          <a:p>
            <a:r>
              <a:rPr lang="en-US" b="1" dirty="0" smtClean="0">
                <a:latin typeface="Times New Roman" pitchFamily="18" charset="0"/>
                <a:cs typeface="Times New Roman" pitchFamily="18" charset="0"/>
                <a:hlinkClick r:id="rId2"/>
              </a:rPr>
              <a:t>Before I got married, I had six theories about bringing up children; now I have six children and no theories.</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JOHN WILMOT </a:t>
            </a:r>
            <a:r>
              <a:rPr lang="en-US" dirty="0" smtClean="0"/>
              <a:t/>
            </a:r>
            <a:br>
              <a:rPr lang="en-US" dirty="0" smtClean="0"/>
            </a:br>
            <a:endParaRPr lang="en-US" dirty="0">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lstStyle/>
          <a:p>
            <a:r>
              <a:rPr lang="en-US" b="1" dirty="0" smtClean="0">
                <a:latin typeface="Times New Roman" pitchFamily="18" charset="0"/>
                <a:cs typeface="Times New Roman" pitchFamily="18" charset="0"/>
                <a:hlinkClick r:id="rId2"/>
              </a:rPr>
              <a:t>An archaeologist is the best husband a woman can have; the older she gets the more interested he is in her.</a:t>
            </a:r>
            <a:r>
              <a:rPr lang="en-US" dirty="0" smtClean="0"/>
              <a:t/>
            </a:r>
            <a:br>
              <a:rPr lang="en-US" dirty="0" smtClean="0"/>
            </a:br>
            <a:r>
              <a:rPr lang="en-US" dirty="0" smtClean="0"/>
              <a:t/>
            </a:r>
            <a:br>
              <a:rPr lang="en-US" dirty="0" smtClean="0"/>
            </a:br>
            <a:r>
              <a:rPr lang="en-US" b="1" dirty="0" smtClean="0">
                <a:solidFill>
                  <a:srgbClr val="000000"/>
                </a:solidFill>
                <a:latin typeface="Times New Roman" pitchFamily="18" charset="0"/>
                <a:cs typeface="Times New Roman" pitchFamily="18" charset="0"/>
              </a:rPr>
              <a:t>AGATHA CHRISTIE</a:t>
            </a:r>
            <a:r>
              <a:rPr lang="en-US" dirty="0" smtClean="0">
                <a:solidFill>
                  <a:srgbClr val="000000"/>
                </a:solidFill>
              </a:rPr>
              <a:t/>
            </a:r>
            <a:br>
              <a:rPr lang="en-US" dirty="0" smtClean="0">
                <a:solidFill>
                  <a:srgbClr val="000000"/>
                </a:solidFill>
              </a:rPr>
            </a:br>
            <a:r>
              <a:rPr lang="en-US" dirty="0" smtClean="0"/>
              <a:t/>
            </a:r>
            <a:br>
              <a:rPr lang="en-US" dirty="0" smtClean="0"/>
            </a:b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fontScale="90000"/>
          </a:bodyPr>
          <a:lstStyle/>
          <a:p>
            <a:r>
              <a:rPr lang="en-US" b="1" dirty="0" smtClean="0">
                <a:hlinkClick r:id="rId2"/>
              </a:rPr>
              <a:t/>
            </a:r>
            <a:br>
              <a:rPr lang="en-US" b="1" dirty="0" smtClean="0">
                <a:hlinkClick r:id="rId2"/>
              </a:rPr>
            </a:br>
            <a:r>
              <a:rPr lang="en-US" b="1" dirty="0" smtClean="0">
                <a:hlinkClick r:id="rId2"/>
              </a:rPr>
              <a:t/>
            </a:r>
            <a:br>
              <a:rPr lang="en-US" b="1" dirty="0" smtClean="0">
                <a:hlinkClick r:id="rId2"/>
              </a:rPr>
            </a:br>
            <a:r>
              <a:rPr lang="en-US" b="1" dirty="0" smtClean="0">
                <a:hlinkClick r:id="rId2"/>
              </a:rPr>
              <a:t/>
            </a:r>
            <a:br>
              <a:rPr lang="en-US" b="1" dirty="0" smtClean="0">
                <a:hlinkClick r:id="rId2"/>
              </a:rPr>
            </a:br>
            <a:r>
              <a:rPr lang="en-US" sz="4900" b="1" dirty="0" smtClean="0">
                <a:latin typeface="Times New Roman" pitchFamily="18" charset="0"/>
                <a:cs typeface="Times New Roman" pitchFamily="18" charset="0"/>
                <a:hlinkClick r:id="rId2"/>
              </a:rPr>
              <a:t>Politicians and diapers have one thing in common. They should both be changed regularly, and for the same reason.</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ANONYMOUS </a:t>
            </a:r>
            <a:r>
              <a:rPr lang="en-US" b="1" dirty="0" smtClean="0"/>
              <a:t/>
            </a:r>
            <a:br>
              <a:rPr lang="en-US" b="1" dirty="0" smtClean="0"/>
            </a:br>
            <a:r>
              <a:rPr lang="en-US" dirty="0" smtClean="0"/>
              <a:t/>
            </a:r>
            <a:br>
              <a:rPr lang="en-US" dirty="0" smtClean="0"/>
            </a:br>
            <a:r>
              <a:rPr lang="en-US" b="1" dirty="0" smtClean="0">
                <a:hlinkClick r:id="rId3"/>
              </a:rPr>
              <a:t> </a:t>
            </a:r>
            <a:r>
              <a:rPr lang="en-US" dirty="0" smtClean="0"/>
              <a:t/>
            </a:r>
            <a:br>
              <a:rPr lang="en-US" dirty="0" smtClean="0"/>
            </a:br>
            <a:r>
              <a:rPr lang="en-US" dirty="0" smtClean="0"/>
              <a:t> </a:t>
            </a:r>
            <a:br>
              <a:rPr lang="en-US" dirty="0" smtClean="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lstStyle/>
          <a:p>
            <a:r>
              <a:rPr lang="en-US" b="1" dirty="0" smtClean="0">
                <a:latin typeface="Times New Roman" pitchFamily="18" charset="0"/>
                <a:cs typeface="Times New Roman" pitchFamily="18" charset="0"/>
                <a:hlinkClick r:id="rId2"/>
              </a:rPr>
              <a:t>At every party, there are two kinds of people–those who want to go home and those who don’t. The trouble is, they are usually married to each other.</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solidFill>
                  <a:srgbClr val="000000"/>
                </a:solidFill>
                <a:latin typeface="Times New Roman" pitchFamily="18" charset="0"/>
                <a:cs typeface="Times New Roman" pitchFamily="18" charset="0"/>
              </a:rPr>
              <a:t>ANN LANDERS</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lstStyle/>
          <a:p>
            <a:endParaRPr lang="en-US" dirty="0"/>
          </a:p>
        </p:txBody>
      </p:sp>
      <p:pic>
        <p:nvPicPr>
          <p:cNvPr id="39938" name="Picture 2" descr="Related image"/>
          <p:cNvPicPr>
            <a:picLocks noChangeAspect="1" noChangeArrowheads="1"/>
          </p:cNvPicPr>
          <p:nvPr/>
        </p:nvPicPr>
        <p:blipFill>
          <a:blip r:embed="rId2"/>
          <a:srcRect/>
          <a:stretch>
            <a:fillRect/>
          </a:stretch>
        </p:blipFill>
        <p:spPr bwMode="auto">
          <a:xfrm>
            <a:off x="4357686" y="2928934"/>
            <a:ext cx="4286280" cy="3389910"/>
          </a:xfrm>
          <a:prstGeom prst="rect">
            <a:avLst/>
          </a:prstGeom>
          <a:noFill/>
        </p:spPr>
      </p:pic>
      <p:pic>
        <p:nvPicPr>
          <p:cNvPr id="39940" name="Picture 4" descr="Image result for Ramkumar and Swathi"/>
          <p:cNvPicPr>
            <a:picLocks noChangeAspect="1" noChangeArrowheads="1"/>
          </p:cNvPicPr>
          <p:nvPr/>
        </p:nvPicPr>
        <p:blipFill>
          <a:blip r:embed="rId3"/>
          <a:srcRect/>
          <a:stretch>
            <a:fillRect/>
          </a:stretch>
        </p:blipFill>
        <p:spPr bwMode="auto">
          <a:xfrm>
            <a:off x="500034" y="357165"/>
            <a:ext cx="3857652" cy="3789073"/>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a:bodyPr>
          <a:lstStyle/>
          <a:p>
            <a:pPr algn="l"/>
            <a:r>
              <a:rPr lang="en-US" sz="88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Example, </a:t>
            </a:r>
            <a:r>
              <a:rPr lang="en-US" b="1" dirty="0" smtClean="0">
                <a:solidFill>
                  <a:srgbClr val="FF0000"/>
                </a:solidFill>
                <a:latin typeface="Times New Roman" pitchFamily="18" charset="0"/>
                <a:cs typeface="Times New Roman" pitchFamily="18" charset="0"/>
              </a:rPr>
              <a:t>“I love you”.</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It is a fragment.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The structure of the text </a:t>
            </a:r>
            <a:r>
              <a:rPr lang="en-US" b="1" dirty="0" smtClean="0">
                <a:latin typeface="Times New Roman" pitchFamily="18" charset="0"/>
                <a:cs typeface="Times New Roman" pitchFamily="18" charset="0"/>
              </a:rPr>
              <a:t>reveals</a:t>
            </a:r>
            <a:r>
              <a:rPr lang="en-US" dirty="0" smtClean="0">
                <a:latin typeface="Times New Roman" pitchFamily="18" charset="0"/>
                <a:cs typeface="Times New Roman" pitchFamily="18" charset="0"/>
              </a:rPr>
              <a:t> one’s </a:t>
            </a:r>
            <a:r>
              <a:rPr lang="en-US" b="1" dirty="0" smtClean="0">
                <a:latin typeface="Times New Roman" pitchFamily="18" charset="0"/>
                <a:cs typeface="Times New Roman" pitchFamily="18" charset="0"/>
              </a:rPr>
              <a:t>repressed desires</a:t>
            </a:r>
            <a:r>
              <a:rPr lang="en-US" dirty="0" smtClean="0">
                <a:latin typeface="Times New Roman" pitchFamily="18" charset="0"/>
                <a:cs typeface="Times New Roman" pitchFamily="18" charset="0"/>
              </a:rPr>
              <a: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fontScale="90000"/>
          </a:bodyPr>
          <a:lstStyle/>
          <a:p>
            <a:pPr algn="l"/>
            <a:r>
              <a:rPr lang="en-US" dirty="0" smtClean="0">
                <a:latin typeface="Times New Roman" pitchFamily="18" charset="0"/>
                <a:cs typeface="Times New Roman" pitchFamily="18" charset="0"/>
              </a:rPr>
              <a:t>b. It brings forth the opposition between ‘wish’ &amp; ‘power’.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 Uttered by a person who tries to </a:t>
            </a:r>
            <a:r>
              <a:rPr lang="en-US" b="1" dirty="0" smtClean="0">
                <a:latin typeface="Times New Roman" pitchFamily="18" charset="0"/>
                <a:cs typeface="Times New Roman" pitchFamily="18" charset="0"/>
              </a:rPr>
              <a:t>impose his ‘wish’/‘will’ </a:t>
            </a:r>
            <a:r>
              <a:rPr lang="en-US" dirty="0" smtClean="0">
                <a:latin typeface="Times New Roman" pitchFamily="18" charset="0"/>
                <a:cs typeface="Times New Roman" pitchFamily="18" charset="0"/>
              </a:rPr>
              <a:t>over the other person fulfilling the satisfaction of his/her repressed desires in convincing the other person.</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a:bodyPr>
          <a:lstStyle/>
          <a:p>
            <a:pPr algn="l"/>
            <a:r>
              <a:rPr lang="en-US" dirty="0" smtClean="0">
                <a:latin typeface="Times New Roman" pitchFamily="18" charset="0"/>
                <a:cs typeface="Times New Roman" pitchFamily="18" charset="0"/>
              </a:rPr>
              <a:t>d. Polarities of </a:t>
            </a:r>
            <a:r>
              <a:rPr lang="en-US" b="1" dirty="0" smtClean="0">
                <a:latin typeface="Times New Roman" pitchFamily="18" charset="0"/>
                <a:cs typeface="Times New Roman" pitchFamily="18" charset="0"/>
              </a:rPr>
              <a:t>‘I’ </a:t>
            </a:r>
            <a:r>
              <a:rPr lang="en-US" dirty="0" smtClean="0">
                <a:latin typeface="Times New Roman" pitchFamily="18" charset="0"/>
                <a:cs typeface="Times New Roman" pitchFamily="18" charset="0"/>
              </a:rPr>
              <a:t>and</a:t>
            </a:r>
            <a:r>
              <a:rPr lang="en-US"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‘you’:</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The ‘I’ in the UPPER CASE and the ‘you’ in the </a:t>
            </a:r>
            <a:r>
              <a:rPr lang="en-US" sz="4000" b="1" dirty="0" smtClean="0">
                <a:latin typeface="Times New Roman" pitchFamily="18" charset="0"/>
                <a:cs typeface="Times New Roman" pitchFamily="18" charset="0"/>
              </a:rPr>
              <a:t>lower case </a:t>
            </a:r>
            <a:r>
              <a:rPr lang="en-US" sz="4000" dirty="0" smtClean="0">
                <a:latin typeface="Times New Roman" pitchFamily="18" charset="0"/>
                <a:cs typeface="Times New Roman" pitchFamily="18" charset="0"/>
              </a:rPr>
              <a:t>denote that the ‘I’ is </a:t>
            </a:r>
            <a:r>
              <a:rPr lang="en-US" sz="4000" b="1" dirty="0" smtClean="0">
                <a:latin typeface="Times New Roman" pitchFamily="18" charset="0"/>
                <a:cs typeface="Times New Roman" pitchFamily="18" charset="0"/>
              </a:rPr>
              <a:t>much bigger</a:t>
            </a:r>
            <a:r>
              <a:rPr lang="en-US" sz="4000"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much more important</a:t>
            </a:r>
            <a:r>
              <a:rPr lang="en-US" sz="4000" dirty="0" smtClean="0">
                <a:latin typeface="Times New Roman" pitchFamily="18" charset="0"/>
                <a:cs typeface="Times New Roman" pitchFamily="18" charset="0"/>
              </a:rPr>
              <a:t>, and </a:t>
            </a:r>
            <a:r>
              <a:rPr lang="en-US" sz="4000" b="1" dirty="0" smtClean="0">
                <a:latin typeface="Times New Roman" pitchFamily="18" charset="0"/>
                <a:cs typeface="Times New Roman" pitchFamily="18" charset="0"/>
              </a:rPr>
              <a:t>much more power- driven</a:t>
            </a:r>
            <a:r>
              <a:rPr lang="en-US" sz="4000" dirty="0" smtClean="0">
                <a:latin typeface="Times New Roman" pitchFamily="18" charset="0"/>
                <a:cs typeface="Times New Roman" pitchFamily="18" charset="0"/>
              </a:rPr>
              <a:t> than ‘you’.</a:t>
            </a:r>
            <a:endParaRPr lang="en-US" sz="4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lstStyle/>
          <a:p>
            <a:r>
              <a:rPr lang="en-US" b="1" dirty="0" smtClean="0">
                <a:solidFill>
                  <a:srgbClr val="0000FF"/>
                </a:solidFill>
                <a:latin typeface="Times New Roman" pitchFamily="18" charset="0"/>
                <a:cs typeface="Times New Roman" pitchFamily="18" charset="0"/>
              </a:rPr>
              <a:t>5 Types of Discourse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Narration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Description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Argumentation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Exposition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1882"/>
          </a:xfrm>
        </p:spPr>
        <p:txBody>
          <a:bodyPr/>
          <a:lstStyle/>
          <a:p>
            <a:pPr algn="l"/>
            <a:r>
              <a:rPr lang="en-US" dirty="0" smtClean="0">
                <a:latin typeface="Times New Roman" pitchFamily="18" charset="0"/>
                <a:cs typeface="Times New Roman" pitchFamily="18" charset="0"/>
              </a:rPr>
              <a:t>e. The ‘</a:t>
            </a:r>
            <a:r>
              <a:rPr lang="en-US" b="1"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is the </a:t>
            </a:r>
            <a:r>
              <a:rPr lang="en-US" b="1" dirty="0" smtClean="0">
                <a:latin typeface="Times New Roman" pitchFamily="18" charset="0"/>
                <a:cs typeface="Times New Roman" pitchFamily="18" charset="0"/>
              </a:rPr>
              <a:t>activator of love </a:t>
            </a:r>
            <a:r>
              <a:rPr lang="en-US" dirty="0" smtClean="0">
                <a:latin typeface="Times New Roman" pitchFamily="18" charset="0"/>
                <a:cs typeface="Times New Roman" pitchFamily="18" charset="0"/>
              </a:rPr>
              <a:t>and the ‘you’ is the </a:t>
            </a:r>
            <a:r>
              <a:rPr lang="en-US" b="1" dirty="0" smtClean="0">
                <a:latin typeface="Times New Roman" pitchFamily="18" charset="0"/>
                <a:cs typeface="Times New Roman" pitchFamily="18" charset="0"/>
              </a:rPr>
              <a:t>passive receptor</a:t>
            </a:r>
            <a:r>
              <a:rPr lang="en-US" dirty="0" smtClean="0">
                <a:latin typeface="Times New Roman" pitchFamily="18" charset="0"/>
                <a:cs typeface="Times New Roman" pitchFamily="18" charset="0"/>
              </a:rPr>
              <a:t>, who has no chance of </a:t>
            </a:r>
            <a:r>
              <a:rPr lang="en-US" b="1" dirty="0" smtClean="0">
                <a:latin typeface="Times New Roman" pitchFamily="18" charset="0"/>
                <a:cs typeface="Times New Roman" pitchFamily="18" charset="0"/>
              </a:rPr>
              <a:t>rejecting or negating the proposal </a:t>
            </a:r>
            <a:r>
              <a:rPr lang="en-US" dirty="0" smtClean="0">
                <a:latin typeface="Times New Roman" pitchFamily="18" charset="0"/>
                <a:cs typeface="Times New Roman" pitchFamily="18" charset="0"/>
              </a:rPr>
              <a:t>in this </a:t>
            </a:r>
            <a:r>
              <a:rPr lang="en-US" b="1" dirty="0" smtClean="0">
                <a:latin typeface="Times New Roman" pitchFamily="18" charset="0"/>
                <a:cs typeface="Times New Roman" pitchFamily="18" charset="0"/>
              </a:rPr>
              <a:t>power game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97568"/>
          </a:xfrm>
        </p:spPr>
        <p:txBody>
          <a:bodyPr/>
          <a:lstStyle/>
          <a:p>
            <a:pPr algn="l"/>
            <a:r>
              <a:rPr lang="en-US" dirty="0" smtClean="0">
                <a:latin typeface="Times New Roman" pitchFamily="18" charset="0"/>
                <a:cs typeface="Times New Roman" pitchFamily="18" charset="0"/>
              </a:rPr>
              <a:t>f.</a:t>
            </a:r>
            <a:r>
              <a:rPr lang="en-US" b="1" dirty="0" smtClean="0">
                <a:latin typeface="Times New Roman" pitchFamily="18" charset="0"/>
                <a:cs typeface="Times New Roman" pitchFamily="18" charset="0"/>
              </a:rPr>
              <a:t> Not naturally </a:t>
            </a:r>
            <a:r>
              <a:rPr lang="en-US" dirty="0" smtClean="0">
                <a:latin typeface="Times New Roman" pitchFamily="18" charset="0"/>
                <a:cs typeface="Times New Roman" pitchFamily="18" charset="0"/>
              </a:rPr>
              <a:t>produced, proposed &amp; conveyed but it is posited (assumed) by </a:t>
            </a:r>
            <a:r>
              <a:rPr lang="en-US" b="1" dirty="0" smtClean="0">
                <a:latin typeface="Times New Roman" pitchFamily="18" charset="0"/>
                <a:cs typeface="Times New Roman" pitchFamily="18" charset="0"/>
              </a:rPr>
              <a:t>an arbitrary act of languag</a:t>
            </a:r>
            <a:r>
              <a:rPr lang="en-US" dirty="0" smtClean="0">
                <a:latin typeface="Times New Roman" pitchFamily="18" charset="0"/>
                <a:cs typeface="Times New Roman" pitchFamily="18" charset="0"/>
              </a:rPr>
              <a:t>e which is </a:t>
            </a:r>
            <a:r>
              <a:rPr lang="en-US" b="1" dirty="0" smtClean="0">
                <a:latin typeface="Times New Roman" pitchFamily="18" charset="0"/>
                <a:cs typeface="Times New Roman" pitchFamily="18" charset="0"/>
              </a:rPr>
              <a:t>taken for granted</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lstStyle/>
          <a:p>
            <a:pPr algn="l"/>
            <a:r>
              <a:rPr lang="en-US" dirty="0" smtClean="0">
                <a:latin typeface="Times New Roman" pitchFamily="18" charset="0"/>
                <a:cs typeface="Times New Roman" pitchFamily="18" charset="0"/>
              </a:rPr>
              <a:t>g. </a:t>
            </a:r>
            <a:r>
              <a:rPr lang="en-US" b="1" dirty="0" smtClean="0">
                <a:latin typeface="Times New Roman" pitchFamily="18" charset="0"/>
                <a:cs typeface="Times New Roman" pitchFamily="18" charset="0"/>
              </a:rPr>
              <a:t>Self-reflexive love </a:t>
            </a:r>
            <a:r>
              <a:rPr lang="en-US" dirty="0" smtClean="0">
                <a:latin typeface="Times New Roman" pitchFamily="18" charset="0"/>
                <a:cs typeface="Times New Roman" pitchFamily="18" charset="0"/>
              </a:rPr>
              <a:t>where the ‘I’ is </a:t>
            </a:r>
            <a:r>
              <a:rPr lang="en-US" b="1" dirty="0" err="1" smtClean="0">
                <a:latin typeface="Times New Roman" pitchFamily="18" charset="0"/>
                <a:cs typeface="Times New Roman" pitchFamily="18" charset="0"/>
              </a:rPr>
              <a:t>forefronted</a:t>
            </a:r>
            <a:r>
              <a:rPr lang="en-US" b="1" dirty="0" smtClean="0">
                <a:latin typeface="Times New Roman" pitchFamily="18" charset="0"/>
                <a:cs typeface="Times New Roman" pitchFamily="18" charset="0"/>
              </a:rPr>
              <a:t> in the background of </a:t>
            </a:r>
            <a:r>
              <a:rPr lang="en-US" dirty="0" smtClean="0">
                <a:latin typeface="Times New Roman" pitchFamily="18" charset="0"/>
                <a:cs typeface="Times New Roman" pitchFamily="18" charset="0"/>
              </a:rPr>
              <a:t>the ‘you’ </a:t>
            </a:r>
            <a:r>
              <a:rPr lang="en-US" b="1" dirty="0" smtClean="0">
                <a:latin typeface="Times New Roman" pitchFamily="18" charset="0"/>
                <a:cs typeface="Times New Roman" pitchFamily="18" charset="0"/>
              </a:rPr>
              <a:t>fulfilling the desires of ‘I’.</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 ‘I’ uses the ‘you’ to </a:t>
            </a:r>
            <a:r>
              <a:rPr lang="en-US" dirty="0" err="1" smtClean="0">
                <a:latin typeface="Times New Roman" pitchFamily="18" charset="0"/>
                <a:cs typeface="Times New Roman" pitchFamily="18" charset="0"/>
              </a:rPr>
              <a:t>fulfil</a:t>
            </a:r>
            <a:r>
              <a:rPr lang="en-US" dirty="0" smtClean="0">
                <a:latin typeface="Times New Roman" pitchFamily="18" charset="0"/>
                <a:cs typeface="Times New Roman" pitchFamily="18" charset="0"/>
              </a:rPr>
              <a:t> its repressed desires </a:t>
            </a:r>
            <a:r>
              <a:rPr lang="en-US" b="1" dirty="0" smtClean="0">
                <a:latin typeface="Times New Roman" pitchFamily="18" charset="0"/>
                <a:cs typeface="Times New Roman" pitchFamily="18" charset="0"/>
              </a:rPr>
              <a:t>under the camouflage o</a:t>
            </a:r>
            <a:r>
              <a:rPr lang="en-US" dirty="0" smtClean="0">
                <a:latin typeface="Times New Roman" pitchFamily="18" charset="0"/>
                <a:cs typeface="Times New Roman" pitchFamily="18" charset="0"/>
              </a:rPr>
              <a:t>f </a:t>
            </a:r>
            <a:r>
              <a:rPr lang="en-US" b="1" dirty="0" smtClean="0">
                <a:latin typeface="Times New Roman" pitchFamily="18" charset="0"/>
                <a:cs typeface="Times New Roman" pitchFamily="18" charset="0"/>
              </a:rPr>
              <a:t>‘so-called’ love.</a:t>
            </a:r>
            <a:r>
              <a:rPr lang="en-US" dirty="0" smtClean="0"/>
              <a:t/>
            </a:r>
            <a:br>
              <a:rPr lang="en-US" dirty="0" smtClean="0"/>
            </a:b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lstStyle/>
          <a:p>
            <a:pPr algn="l"/>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The love ‘I’ has is </a:t>
            </a:r>
            <a:r>
              <a:rPr lang="en-US" b="1" dirty="0" smtClean="0">
                <a:latin typeface="Times New Roman" pitchFamily="18" charset="0"/>
                <a:cs typeface="Times New Roman" pitchFamily="18" charset="0"/>
              </a:rPr>
              <a:t>narcissistic</a:t>
            </a:r>
            <a:r>
              <a:rPr lang="en-US" dirty="0" smtClean="0">
                <a:latin typeface="Times New Roman" pitchFamily="18" charset="0"/>
                <a:cs typeface="Times New Roman" pitchFamily="18" charset="0"/>
              </a:rPr>
              <a:t> and so </a:t>
            </a:r>
            <a:r>
              <a:rPr lang="en-US" b="1" dirty="0" smtClean="0">
                <a:latin typeface="Times New Roman" pitchFamily="18" charset="0"/>
                <a:cs typeface="Times New Roman" pitchFamily="18" charset="0"/>
              </a:rPr>
              <a:t>it is not ‘love</a:t>
            </a:r>
            <a:r>
              <a:rPr lang="en-US" dirty="0" smtClean="0">
                <a:latin typeface="Times New Roman" pitchFamily="18" charset="0"/>
                <a:cs typeface="Times New Roman" pitchFamily="18" charset="0"/>
              </a:rPr>
              <a:t>’ which it has for the </a:t>
            </a:r>
            <a:r>
              <a:rPr lang="en-US" sz="2000" dirty="0" smtClean="0">
                <a:latin typeface="Times New Roman" pitchFamily="18" charset="0"/>
                <a:cs typeface="Times New Roman" pitchFamily="18" charset="0"/>
              </a:rPr>
              <a:t>‘you’ </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j. This ‘love’ is ‘non-love’, ‘defective love’ </a:t>
            </a:r>
            <a:r>
              <a:rPr lang="en-US" b="1" dirty="0" smtClean="0">
                <a:latin typeface="Times New Roman" pitchFamily="18" charset="0"/>
                <a:cs typeface="Times New Roman" pitchFamily="18" charset="0"/>
              </a:rPr>
              <a:t>assigns</a:t>
            </a:r>
            <a:r>
              <a:rPr lang="en-US" dirty="0" smtClean="0">
                <a:latin typeface="Times New Roman" pitchFamily="18" charset="0"/>
                <a:cs typeface="Times New Roman" pitchFamily="18" charset="0"/>
              </a:rPr>
              <a:t>  chiefly a </a:t>
            </a:r>
            <a:r>
              <a:rPr lang="en-US" b="1" dirty="0" smtClean="0">
                <a:latin typeface="Times New Roman" pitchFamily="18" charset="0"/>
                <a:cs typeface="Times New Roman" pitchFamily="18" charset="0"/>
              </a:rPr>
              <a:t>negative value</a:t>
            </a:r>
            <a:r>
              <a:rPr lang="en-US" dirty="0" smtClean="0">
                <a:latin typeface="Times New Roman" pitchFamily="18" charset="0"/>
                <a:cs typeface="Times New Roman" pitchFamily="18" charset="0"/>
              </a:rPr>
              <a:t> in relation to the ‘I’.</a:t>
            </a:r>
            <a:endParaRPr lang="en-US"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lstStyle/>
          <a:p>
            <a:pPr algn="l"/>
            <a:r>
              <a:rPr lang="en-US" dirty="0" smtClean="0">
                <a:latin typeface="Times New Roman" pitchFamily="18" charset="0"/>
                <a:cs typeface="Times New Roman" pitchFamily="18" charset="0"/>
              </a:rPr>
              <a:t>k. ‘I’ is </a:t>
            </a:r>
            <a:r>
              <a:rPr lang="en-US" b="1" dirty="0" smtClean="0">
                <a:latin typeface="Times New Roman" pitchFamily="18" charset="0"/>
                <a:cs typeface="Times New Roman" pitchFamily="18" charset="0"/>
              </a:rPr>
              <a:t>not inclusive but exclusive</a:t>
            </a:r>
            <a:r>
              <a:rPr lang="en-US" dirty="0" smtClean="0">
                <a:latin typeface="Times New Roman" pitchFamily="18" charset="0"/>
                <a:cs typeface="Times New Roman" pitchFamily="18" charset="0"/>
              </a:rPr>
              <a:t> of </a:t>
            </a:r>
            <a:r>
              <a:rPr lang="en-US" sz="2000" dirty="0" smtClean="0">
                <a:latin typeface="Times New Roman" pitchFamily="18" charset="0"/>
                <a:cs typeface="Times New Roman" pitchFamily="18" charset="0"/>
              </a:rPr>
              <a:t>‘you’</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l. The real meaning of ‘I love you’ is not the love the ‘I’ has for </a:t>
            </a:r>
            <a:r>
              <a:rPr lang="en-US" sz="2000" dirty="0" smtClean="0">
                <a:latin typeface="Times New Roman" pitchFamily="18" charset="0"/>
                <a:cs typeface="Times New Roman" pitchFamily="18" charset="0"/>
              </a:rPr>
              <a:t>‘you’, </a:t>
            </a:r>
            <a:r>
              <a:rPr lang="en-US" dirty="0" smtClean="0">
                <a:latin typeface="Times New Roman" pitchFamily="18" charset="0"/>
                <a:cs typeface="Times New Roman" pitchFamily="18" charset="0"/>
              </a:rPr>
              <a:t>but it is </a:t>
            </a:r>
            <a:r>
              <a:rPr lang="en-US" b="1" dirty="0" smtClean="0">
                <a:latin typeface="Times New Roman" pitchFamily="18" charset="0"/>
                <a:cs typeface="Times New Roman" pitchFamily="18" charset="0"/>
              </a:rPr>
              <a:t>‘I’ love ‘I’ (</a:t>
            </a:r>
            <a:r>
              <a:rPr lang="en-US" dirty="0" smtClean="0">
                <a:latin typeface="Times New Roman" pitchFamily="18" charset="0"/>
                <a:cs typeface="Times New Roman" pitchFamily="18" charset="0"/>
              </a:rPr>
              <a:t>the love the ‘I’ has for ‘I’)</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fontScale="90000"/>
          </a:bodyPr>
          <a:lstStyle/>
          <a:p>
            <a:pPr algn="l"/>
            <a:r>
              <a:rPr lang="en-US" dirty="0" smtClean="0">
                <a:latin typeface="Times New Roman" pitchFamily="18" charset="0"/>
                <a:cs typeface="Times New Roman" pitchFamily="18" charset="0"/>
              </a:rPr>
              <a:t>m. </a:t>
            </a:r>
            <a:r>
              <a:rPr lang="en-US" b="1" dirty="0" smtClean="0">
                <a:latin typeface="Times New Roman" pitchFamily="18" charset="0"/>
                <a:cs typeface="Times New Roman" pitchFamily="18" charset="0"/>
              </a:rPr>
              <a:t>Self-love</a:t>
            </a:r>
            <a:r>
              <a:rPr lang="en-US" dirty="0" smtClean="0">
                <a:latin typeface="Times New Roman" pitchFamily="18" charset="0"/>
                <a:cs typeface="Times New Roman" pitchFamily="18" charset="0"/>
              </a:rPr>
              <a:t> culminates to the realization that the </a:t>
            </a:r>
            <a:r>
              <a:rPr lang="en-US" b="1" dirty="0" smtClean="0">
                <a:latin typeface="Times New Roman" pitchFamily="18" charset="0"/>
                <a:cs typeface="Times New Roman" pitchFamily="18" charset="0"/>
              </a:rPr>
              <a:t>‘I’ has something other than ‘love</a:t>
            </a:r>
            <a:r>
              <a:rPr lang="en-US" dirty="0" smtClean="0">
                <a:latin typeface="Times New Roman" pitchFamily="18" charset="0"/>
                <a:cs typeface="Times New Roman" pitchFamily="18" charset="0"/>
              </a:rPr>
              <a:t>’ for </a:t>
            </a:r>
            <a:r>
              <a:rPr lang="en-US" sz="2200" dirty="0" smtClean="0">
                <a:latin typeface="Times New Roman" pitchFamily="18" charset="0"/>
                <a:cs typeface="Times New Roman" pitchFamily="18" charset="0"/>
              </a:rPr>
              <a:t>‘you’.</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 In some extreme situation (in the case of rape),  </a:t>
            </a:r>
            <a:r>
              <a:rPr lang="en-US" b="1" dirty="0" smtClean="0">
                <a:latin typeface="Times New Roman" pitchFamily="18" charset="0"/>
                <a:cs typeface="Times New Roman" pitchFamily="18" charset="0"/>
              </a:rPr>
              <a:t>it turns out to be ‘hatred’</a:t>
            </a:r>
            <a:r>
              <a:rPr lang="en-US" dirty="0" smtClean="0">
                <a:latin typeface="Times New Roman" pitchFamily="18" charset="0"/>
                <a:cs typeface="Times New Roman" pitchFamily="18" charset="0"/>
              </a:rPr>
              <a:t> for the ‘you’ as soon as the repressed desires of the ‘I’ are fulfilled by the </a:t>
            </a:r>
            <a:r>
              <a:rPr lang="en-US" sz="2200" dirty="0" smtClean="0">
                <a:latin typeface="Times New Roman" pitchFamily="18" charset="0"/>
                <a:cs typeface="Times New Roman" pitchFamily="18" charset="0"/>
              </a:rPr>
              <a:t>‘you’.</a:t>
            </a:r>
            <a:r>
              <a:rPr lang="en-US" dirty="0" smtClean="0"/>
              <a:t/>
            </a:r>
            <a:br>
              <a:rPr lang="en-US" dirty="0" smtClean="0"/>
            </a:b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fontScale="90000"/>
          </a:bodyPr>
          <a:lstStyle/>
          <a:p>
            <a:pPr algn="l"/>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b="1" dirty="0" smtClean="0">
                <a:latin typeface="Times New Roman" pitchFamily="18" charset="0"/>
                <a:cs typeface="Times New Roman" pitchFamily="18" charset="0"/>
              </a:rPr>
              <a:t>Criticism on discourse analytic research:</a:t>
            </a:r>
            <a:br>
              <a:rPr lang="en-GB" b="1" dirty="0" smtClean="0">
                <a:latin typeface="Times New Roman" pitchFamily="18" charset="0"/>
                <a:cs typeface="Times New Roman" pitchFamily="18" charset="0"/>
              </a:rPr>
            </a:b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Deterministic? (No, it is about how meanings are used and contested.)</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ii. Just words? (Not just words, but arrangement of word(s) in a discourse material.)</a:t>
            </a:r>
            <a:br>
              <a:rPr lang="en-GB" dirty="0" smtClean="0">
                <a:latin typeface="Times New Roman" pitchFamily="18" charset="0"/>
                <a:cs typeface="Times New Roman" pitchFamily="18" charset="0"/>
              </a:rPr>
            </a:br>
            <a:r>
              <a:rPr lang="en-GB" dirty="0">
                <a:latin typeface="Times New Roman" pitchFamily="18" charset="0"/>
                <a:cs typeface="Times New Roman" pitchFamily="18" charset="0"/>
              </a:rPr>
              <a:t/>
            </a:r>
            <a:br>
              <a:rPr lang="en-GB" dirty="0">
                <a:latin typeface="Times New Roman" pitchFamily="18" charset="0"/>
                <a:cs typeface="Times New Roman" pitchFamily="18"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fontScale="90000"/>
          </a:bodyPr>
          <a:lstStyle/>
          <a:p>
            <a:pPr algn="l"/>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t> </a:t>
            </a:r>
            <a:br>
              <a:rPr lang="en-US" sz="4000" dirty="0" smtClean="0"/>
            </a:br>
            <a:r>
              <a:rPr lang="en-US" sz="3600" dirty="0" err="1" smtClean="0">
                <a:latin typeface="Times New Roman" pitchFamily="18" charset="0"/>
                <a:cs typeface="Times New Roman" pitchFamily="18" charset="0"/>
              </a:rPr>
              <a:t>Zelling</a:t>
            </a:r>
            <a:r>
              <a:rPr lang="en-US" sz="3600" dirty="0" smtClean="0">
                <a:latin typeface="Times New Roman" pitchFamily="18" charset="0"/>
                <a:cs typeface="Times New Roman" pitchFamily="18" charset="0"/>
              </a:rPr>
              <a:t> Harris </a:t>
            </a:r>
            <a:r>
              <a:rPr lang="en-US" sz="3600" i="1" dirty="0" smtClean="0">
                <a:latin typeface="Times New Roman" pitchFamily="18" charset="0"/>
                <a:cs typeface="Times New Roman" pitchFamily="18" charset="0"/>
              </a:rPr>
              <a:t>Discourse</a:t>
            </a:r>
            <a:r>
              <a:rPr lang="en-US" sz="3600" dirty="0" smtClean="0">
                <a:latin typeface="Times New Roman" pitchFamily="18" charset="0"/>
                <a:cs typeface="Times New Roman" pitchFamily="18" charset="0"/>
              </a:rPr>
              <a:t> (1952) is ‘a combination of sentences’.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Example, </a:t>
            </a:r>
            <a:br>
              <a:rPr lang="en-US" sz="3600"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Dialogue:</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Principal:</a:t>
            </a:r>
            <a:r>
              <a:rPr lang="en-US" sz="3600" dirty="0" smtClean="0">
                <a:latin typeface="Times New Roman" pitchFamily="18" charset="0"/>
                <a:cs typeface="Times New Roman" pitchFamily="18" charset="0"/>
              </a:rPr>
              <a:t> What does he look like? Stupid? or Intelligent?</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PA: </a:t>
            </a:r>
            <a:r>
              <a:rPr lang="en-US" sz="3600" dirty="0" smtClean="0">
                <a:latin typeface="Times New Roman" pitchFamily="18" charset="0"/>
                <a:cs typeface="Times New Roman" pitchFamily="18" charset="0"/>
              </a:rPr>
              <a:t>Fairly intelligent I’d say, Sir.</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Principal:</a:t>
            </a:r>
            <a:r>
              <a:rPr lang="en-US" sz="3600" dirty="0" smtClean="0">
                <a:latin typeface="Times New Roman" pitchFamily="18" charset="0"/>
                <a:cs typeface="Times New Roman" pitchFamily="18" charset="0"/>
              </a:rPr>
              <a:t> Good! Then he is not a member of NAAC. Show him in</a:t>
            </a:r>
            <a:r>
              <a:rPr lang="en-US" sz="4900" dirty="0" smtClean="0">
                <a:latin typeface="Times New Roman" pitchFamily="18" charset="0"/>
                <a:cs typeface="Times New Roman" pitchFamily="18" charset="0"/>
              </a:rPr>
              <a:t>.</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fontScale="90000"/>
          </a:bodyPr>
          <a:lstStyle/>
          <a:p>
            <a:pPr algn="l"/>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sz="4000" b="1" dirty="0" smtClean="0">
                <a:latin typeface="Times New Roman" pitchFamily="18" charset="0"/>
                <a:cs typeface="Times New Roman" pitchFamily="18" charset="0"/>
              </a:rPr>
              <a:t>Text</a:t>
            </a:r>
            <a:r>
              <a:rPr lang="en-US" sz="4000" dirty="0" smtClean="0">
                <a:latin typeface="Times New Roman" pitchFamily="18" charset="0"/>
                <a:cs typeface="Times New Roman" pitchFamily="18" charset="0"/>
              </a:rPr>
              <a:t>=‘verbal record of a communicative act’ (</a:t>
            </a:r>
            <a:r>
              <a:rPr lang="en-US" sz="4000" b="1" dirty="0" smtClean="0">
                <a:latin typeface="Times New Roman" pitchFamily="18" charset="0"/>
                <a:cs typeface="Times New Roman" pitchFamily="18" charset="0"/>
              </a:rPr>
              <a:t>product</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Discourse</a:t>
            </a:r>
            <a:r>
              <a:rPr lang="en-US" sz="4000" dirty="0" smtClean="0">
                <a:latin typeface="Times New Roman" pitchFamily="18" charset="0"/>
                <a:cs typeface="Times New Roman" pitchFamily="18" charset="0"/>
              </a:rPr>
              <a:t>=‘the dynamic process of creating the text’ (</a:t>
            </a:r>
            <a:r>
              <a:rPr lang="en-US" sz="4000" b="1" dirty="0" smtClean="0">
                <a:latin typeface="Times New Roman" pitchFamily="18" charset="0"/>
                <a:cs typeface="Times New Roman" pitchFamily="18" charset="0"/>
              </a:rPr>
              <a:t>process</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In Discourse analysis, </a:t>
            </a:r>
            <a:r>
              <a:rPr lang="en-US" sz="4000" dirty="0" smtClean="0">
                <a:latin typeface="Times New Roman" pitchFamily="18" charset="0"/>
                <a:cs typeface="Times New Roman" pitchFamily="18" charset="0"/>
              </a:rPr>
              <a:t>meaning is not seen as a static, abstract notion attached to words or sentences, but a ‘dynamic interactive force’ constructed by the mind from language in context.</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latin typeface="Times New Roman" pitchFamily="18" charset="0"/>
                <a:cs typeface="Times New Roman" pitchFamily="18" charset="0"/>
              </a:rPr>
              <a:t>Harold Bloom: “There are no texts, but only interpretations”.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a text is </a:t>
            </a:r>
            <a:r>
              <a:rPr lang="en-US" dirty="0" err="1" smtClean="0">
                <a:latin typeface="Times New Roman" pitchFamily="18" charset="0"/>
                <a:cs typeface="Times New Roman" pitchFamily="18" charset="0"/>
              </a:rPr>
              <a:t>foregrounded</a:t>
            </a:r>
            <a:r>
              <a:rPr lang="en-US" dirty="0" smtClean="0">
                <a:latin typeface="Times New Roman" pitchFamily="18" charset="0"/>
                <a:cs typeface="Times New Roman" pitchFamily="18" charset="0"/>
              </a:rPr>
              <a:t> in the background of context because words cannot interpret themselves. They can be interpreted only in contexts.</a:t>
            </a:r>
            <a:br>
              <a:rPr lang="en-US" dirty="0" smtClean="0">
                <a:latin typeface="Times New Roman" pitchFamily="18" charset="0"/>
                <a:cs typeface="Times New Roman" pitchFamily="18" charset="0"/>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5857916"/>
          </a:xfrm>
        </p:spPr>
        <p:txBody>
          <a:bodyPr>
            <a:normAutofit/>
          </a:bodyPr>
          <a:lstStyle/>
          <a:p>
            <a:r>
              <a:rPr lang="en-GB" b="1" dirty="0" smtClean="0">
                <a:solidFill>
                  <a:srgbClr val="0000FF"/>
                </a:solidFill>
                <a:latin typeface="Times New Roman" pitchFamily="18" charset="0"/>
                <a:cs typeface="Times New Roman" pitchFamily="18" charset="0"/>
              </a:rPr>
              <a:t>What is discourse analysis?</a:t>
            </a:r>
            <a:r>
              <a:rPr lang="en-GB" dirty="0">
                <a:latin typeface="Times New Roman" pitchFamily="18" charset="0"/>
                <a:cs typeface="Times New Roman" pitchFamily="18" charset="0"/>
              </a:rPr>
              <a:t/>
            </a:r>
            <a:br>
              <a:rPr lang="en-GB" dirty="0">
                <a:latin typeface="Times New Roman" pitchFamily="18" charset="0"/>
                <a:cs typeface="Times New Roman" pitchFamily="18" charset="0"/>
              </a:rPr>
            </a:b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b="1" dirty="0" smtClean="0">
                <a:solidFill>
                  <a:srgbClr val="0000FF"/>
                </a:solidFill>
                <a:latin typeface="Times New Roman" pitchFamily="18" charset="0"/>
                <a:cs typeface="Times New Roman" pitchFamily="18" charset="0"/>
              </a:rPr>
              <a:t>(1)</a:t>
            </a:r>
            <a:r>
              <a:rPr lang="en-GB"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study of the ways in which language is used in </a:t>
            </a:r>
            <a:r>
              <a:rPr lang="en-US" b="1" dirty="0" smtClean="0">
                <a:latin typeface="Times New Roman" pitchFamily="18" charset="0"/>
                <a:cs typeface="Times New Roman" pitchFamily="18" charset="0"/>
              </a:rPr>
              <a:t>texts </a:t>
            </a:r>
            <a:r>
              <a:rPr lang="en-US" dirty="0" smtClean="0">
                <a:latin typeface="Times New Roman" pitchFamily="18" charset="0"/>
                <a:cs typeface="Times New Roman" pitchFamily="18" charset="0"/>
              </a:rPr>
              <a:t>and </a:t>
            </a:r>
            <a:r>
              <a:rPr lang="en-US" b="1" dirty="0" smtClean="0">
                <a:latin typeface="Times New Roman" pitchFamily="18" charset="0"/>
                <a:cs typeface="Times New Roman" pitchFamily="18" charset="0"/>
              </a:rPr>
              <a:t>contexts</a:t>
            </a:r>
            <a:r>
              <a:rPr lang="en-US"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Arial Narrow" pitchFamily="34" charset="0"/>
              </a:rPr>
              <a:t> </a:t>
            </a:r>
            <a:endParaRPr lang="en-US" dirty="0"/>
          </a:p>
        </p:txBody>
      </p:sp>
    </p:spTree>
  </p:cSld>
  <p:clrMapOvr>
    <a:masterClrMapping/>
  </p:clrMapOvr>
  <p:transition advTm="16021"/>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1882"/>
          </a:xfrm>
        </p:spPr>
        <p:txBody>
          <a:bodyPr/>
          <a:lstStyle/>
          <a:p>
            <a:r>
              <a:rPr lang="en-US" b="1" dirty="0" smtClean="0"/>
              <a:t>Try to Interpret the Following Poem:</a:t>
            </a:r>
            <a:r>
              <a:rPr lang="en-US" dirty="0" smtClean="0"/>
              <a:t/>
            </a:r>
            <a:br>
              <a:rPr lang="en-US" dirty="0" smtClean="0"/>
            </a:br>
            <a:r>
              <a:rPr lang="en-US" dirty="0" smtClean="0"/>
              <a:t/>
            </a:r>
            <a:br>
              <a:rPr lang="en-US" dirty="0" smtClean="0"/>
            </a:br>
            <a:r>
              <a:rPr lang="en-US" dirty="0" smtClean="0"/>
              <a:t>I smoke, you don’t;</a:t>
            </a:r>
            <a:br>
              <a:rPr lang="en-US" dirty="0" smtClean="0"/>
            </a:br>
            <a:r>
              <a:rPr lang="en-US" dirty="0" smtClean="0"/>
              <a:t>I smoke, you don’t;</a:t>
            </a:r>
            <a:br>
              <a:rPr lang="en-US" dirty="0" smtClean="0"/>
            </a:br>
            <a:r>
              <a:rPr lang="en-US" dirty="0" smtClean="0"/>
              <a:t>I smoke, you don’t;</a:t>
            </a:r>
            <a:br>
              <a:rPr lang="en-US" dirty="0" smtClean="0"/>
            </a:br>
            <a:r>
              <a:rPr lang="en-US" dirty="0" smtClean="0"/>
              <a:t>u between s,</a:t>
            </a:r>
            <a:br>
              <a:rPr lang="en-US" dirty="0" smtClean="0"/>
            </a:br>
            <a:r>
              <a:rPr lang="en-US" dirty="0" smtClean="0"/>
              <a:t>only ashes and smoke!</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1882"/>
          </a:xfrm>
        </p:spPr>
        <p:txBody>
          <a:bodyPr/>
          <a:lstStyle/>
          <a:p>
            <a:endParaRPr lang="en-US" dirty="0">
              <a:latin typeface="Times New Roman" pitchFamily="18" charset="0"/>
              <a:cs typeface="Times New Roman" pitchFamily="18" charset="0"/>
            </a:endParaRPr>
          </a:p>
        </p:txBody>
      </p:sp>
      <p:sp>
        <p:nvSpPr>
          <p:cNvPr id="1026" name="AutoShape 2" descr="Thanks, Thank You, Gratitude, Thankful, Appreci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Thanks, Thank You, Gratitude, Thankful, Appreci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8676" name="Picture 4" descr="Image result for thank you images"/>
          <p:cNvPicPr>
            <a:picLocks noChangeAspect="1" noChangeArrowheads="1"/>
          </p:cNvPicPr>
          <p:nvPr/>
        </p:nvPicPr>
        <p:blipFill>
          <a:blip r:embed="rId2"/>
          <a:srcRect/>
          <a:stretch>
            <a:fillRect/>
          </a:stretch>
        </p:blipFill>
        <p:spPr bwMode="auto">
          <a:xfrm>
            <a:off x="2285984" y="1428736"/>
            <a:ext cx="4572032" cy="350046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fontScale="90000"/>
          </a:bodyPr>
          <a:lstStyle/>
          <a:p>
            <a:pPr algn="l"/>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b="1" dirty="0" smtClean="0">
                <a:solidFill>
                  <a:srgbClr val="0000FF"/>
                </a:solidFill>
                <a:latin typeface="Times New Roman" pitchFamily="18" charset="0"/>
                <a:cs typeface="Times New Roman" pitchFamily="18" charset="0"/>
              </a:rPr>
              <a:t>(2) </a:t>
            </a:r>
            <a:r>
              <a:rPr lang="en-GB" dirty="0" smtClean="0">
                <a:latin typeface="Times New Roman" pitchFamily="18" charset="0"/>
                <a:cs typeface="Times New Roman" pitchFamily="18" charset="0"/>
              </a:rPr>
              <a:t>It</a:t>
            </a:r>
            <a:r>
              <a:rPr lang="en-GB"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includes applied </a:t>
            </a:r>
            <a:r>
              <a:rPr lang="en-US" b="1" dirty="0" smtClean="0">
                <a:latin typeface="Times New Roman" pitchFamily="18" charset="0"/>
                <a:cs typeface="Times New Roman" pitchFamily="18" charset="0"/>
              </a:rPr>
              <a:t>linguistics</a:t>
            </a:r>
            <a:r>
              <a:rPr lang="en-US" dirty="0" smtClean="0">
                <a:latin typeface="Times New Roman" pitchFamily="18" charset="0"/>
                <a:cs typeface="Times New Roman" pitchFamily="18" charset="0"/>
              </a:rPr>
              <a:t>, conversation </a:t>
            </a:r>
            <a:r>
              <a:rPr lang="en-US" b="1" dirty="0" smtClean="0">
                <a:latin typeface="Times New Roman" pitchFamily="18" charset="0"/>
                <a:cs typeface="Times New Roman" pitchFamily="18" charset="0"/>
              </a:rPr>
              <a:t>analysis</a:t>
            </a:r>
            <a:r>
              <a:rPr lang="en-US" dirty="0" smtClean="0">
                <a:latin typeface="Times New Roman" pitchFamily="18" charset="0"/>
                <a:cs typeface="Times New Roman" pitchFamily="18" charset="0"/>
              </a:rPr>
              <a:t>, rhetoric, stylistics, pragmatics, and  text </a:t>
            </a:r>
            <a:r>
              <a:rPr lang="en-US" b="1" dirty="0" smtClean="0">
                <a:latin typeface="Times New Roman" pitchFamily="18" charset="0"/>
                <a:cs typeface="Times New Roman" pitchFamily="18" charset="0"/>
              </a:rPr>
              <a:t>linguistics</a:t>
            </a:r>
            <a:r>
              <a:rPr lang="en-US" dirty="0" smtClean="0">
                <a:latin typeface="Times New Roman" pitchFamily="18" charset="0"/>
                <a:cs typeface="Times New Roman" pitchFamily="18" charset="0"/>
              </a:rPr>
              <a:t>.  </a:t>
            </a:r>
            <a:r>
              <a:rPr lang="en-GB" b="1" dirty="0" smtClean="0">
                <a:solidFill>
                  <a:srgbClr val="0000FF"/>
                </a:solidFill>
                <a:latin typeface="Times New Roman" pitchFamily="18" charset="0"/>
                <a:cs typeface="Times New Roman" pitchFamily="18" charset="0"/>
              </a:rPr>
              <a:t/>
            </a:r>
            <a:br>
              <a:rPr lang="en-GB" b="1" dirty="0" smtClean="0">
                <a:solidFill>
                  <a:srgbClr val="0000FF"/>
                </a:solidFill>
                <a:latin typeface="Times New Roman" pitchFamily="18" charset="0"/>
                <a:cs typeface="Times New Roman" pitchFamily="18" charset="0"/>
              </a:rPr>
            </a:br>
            <a:r>
              <a:rPr lang="en-GB" b="1" dirty="0" smtClean="0">
                <a:solidFill>
                  <a:srgbClr val="0000FF"/>
                </a:solidFill>
                <a:latin typeface="Times New Roman" pitchFamily="18" charset="0"/>
                <a:cs typeface="Times New Roman" pitchFamily="18" charset="0"/>
              </a:rPr>
              <a:t/>
            </a:r>
            <a:br>
              <a:rPr lang="en-GB" b="1" dirty="0" smtClean="0">
                <a:solidFill>
                  <a:srgbClr val="0000FF"/>
                </a:solidFill>
                <a:latin typeface="Times New Roman" pitchFamily="18" charset="0"/>
                <a:cs typeface="Times New Roman" pitchFamily="18" charset="0"/>
              </a:rPr>
            </a:br>
            <a:r>
              <a:rPr lang="en-GB" b="1" dirty="0" smtClean="0">
                <a:solidFill>
                  <a:srgbClr val="0000FF"/>
                </a:solidFill>
                <a:latin typeface="Times New Roman" pitchFamily="18" charset="0"/>
                <a:cs typeface="Times New Roman" pitchFamily="18" charset="0"/>
              </a:rPr>
              <a:t>(3) </a:t>
            </a:r>
            <a:r>
              <a:rPr lang="en-GB" dirty="0" smtClean="0">
                <a:latin typeface="Times New Roman" pitchFamily="18" charset="0"/>
                <a:cs typeface="Times New Roman" pitchFamily="18" charset="0"/>
              </a:rPr>
              <a:t>The study of how meanings are established, used, challenged and changed (including in talk). </a:t>
            </a:r>
            <a:br>
              <a:rPr lang="en-GB" dirty="0" smtClean="0">
                <a:latin typeface="Times New Roman" pitchFamily="18" charset="0"/>
                <a:cs typeface="Times New Roman" pitchFamily="18" charset="0"/>
              </a:rPr>
            </a:br>
            <a:r>
              <a:rPr lang="en-GB" dirty="0">
                <a:latin typeface="Times New Roman" pitchFamily="18" charset="0"/>
                <a:cs typeface="Times New Roman" pitchFamily="18" charset="0"/>
              </a:rPr>
              <a:t/>
            </a:r>
            <a:br>
              <a:rPr lang="en-GB" dirty="0">
                <a:latin typeface="Times New Roman" pitchFamily="18" charset="0"/>
                <a:cs typeface="Times New Roman" pitchFamily="18" charset="0"/>
              </a:rPr>
            </a:b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26196"/>
          </a:xfrm>
        </p:spPr>
        <p:txBody>
          <a:bodyPr>
            <a:normAutofit fontScale="90000"/>
          </a:bodyPr>
          <a:lstStyle/>
          <a:p>
            <a:pPr algn="l"/>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b="1" dirty="0" smtClean="0">
                <a:solidFill>
                  <a:srgbClr val="0000FF"/>
                </a:solidFill>
                <a:latin typeface="Times New Roman" pitchFamily="18" charset="0"/>
                <a:cs typeface="Times New Roman" pitchFamily="18" charset="0"/>
              </a:rPr>
              <a:t>Why to analyse discourse?</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To </a:t>
            </a:r>
            <a:r>
              <a:rPr lang="en-GB" dirty="0" smtClean="0">
                <a:solidFill>
                  <a:srgbClr val="FF0000"/>
                </a:solidFill>
                <a:latin typeface="Times New Roman" pitchFamily="18" charset="0"/>
                <a:cs typeface="Times New Roman" pitchFamily="18" charset="0"/>
              </a:rPr>
              <a:t>understand ourselves within our social worlds </a:t>
            </a:r>
            <a:r>
              <a:rPr lang="en-GB" dirty="0" smtClean="0">
                <a:latin typeface="Times New Roman" pitchFamily="18" charset="0"/>
                <a:cs typeface="Times New Roman" pitchFamily="18" charset="0"/>
              </a:rPr>
              <a:t>and their complexity or to know about people and their social worlds.</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ii. To </a:t>
            </a:r>
            <a:r>
              <a:rPr lang="en-GB" dirty="0" smtClean="0">
                <a:solidFill>
                  <a:srgbClr val="A50021"/>
                </a:solidFill>
                <a:latin typeface="Times New Roman" pitchFamily="18" charset="0"/>
                <a:cs typeface="Times New Roman" pitchFamily="18" charset="0"/>
              </a:rPr>
              <a:t>understand</a:t>
            </a:r>
            <a:r>
              <a:rPr lang="en-GB" dirty="0" smtClean="0">
                <a:latin typeface="Times New Roman" pitchFamily="18" charset="0"/>
                <a:cs typeface="Times New Roman" pitchFamily="18" charset="0"/>
              </a:rPr>
              <a:t> the varied possibilities and </a:t>
            </a:r>
            <a:r>
              <a:rPr lang="en-GB" dirty="0" smtClean="0">
                <a:solidFill>
                  <a:srgbClr val="A50021"/>
                </a:solidFill>
                <a:latin typeface="Times New Roman" pitchFamily="18" charset="0"/>
                <a:cs typeface="Times New Roman" pitchFamily="18" charset="0"/>
              </a:rPr>
              <a:t>implications of certain meanings</a:t>
            </a:r>
            <a:r>
              <a:rPr lang="en-GB" dirty="0" smtClean="0">
                <a:latin typeface="Times New Roman" pitchFamily="18" charset="0"/>
                <a:cs typeface="Times New Roman" pitchFamily="18" charset="0"/>
              </a:rPr>
              <a:t> and </a:t>
            </a:r>
            <a:r>
              <a:rPr lang="en-GB" dirty="0" smtClean="0">
                <a:solidFill>
                  <a:srgbClr val="A50021"/>
                </a:solidFill>
                <a:latin typeface="Times New Roman" pitchFamily="18" charset="0"/>
                <a:cs typeface="Times New Roman" pitchFamily="18" charset="0"/>
              </a:rPr>
              <a:t>world views</a:t>
            </a:r>
            <a:r>
              <a:rPr lang="en-GB" dirty="0" smtClean="0">
                <a:latin typeface="Times New Roman" pitchFamily="18" charset="0"/>
                <a:cs typeface="Times New Roman" pitchFamily="18" charset="0"/>
              </a:rPr>
              <a:t>.</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iii. It is </a:t>
            </a:r>
            <a:r>
              <a:rPr lang="en-GB" dirty="0" smtClean="0">
                <a:solidFill>
                  <a:srgbClr val="002060"/>
                </a:solidFill>
                <a:latin typeface="Times New Roman" pitchFamily="18" charset="0"/>
                <a:cs typeface="Times New Roman" pitchFamily="18" charset="0"/>
              </a:rPr>
              <a:t>interesting</a:t>
            </a:r>
            <a:r>
              <a:rPr lang="en-GB" dirty="0" smtClean="0">
                <a:latin typeface="Times New Roman" pitchFamily="18" charset="0"/>
                <a:cs typeface="Times New Roman" pitchFamily="18" charset="0"/>
              </a:rPr>
              <a:t>.</a:t>
            </a:r>
            <a:br>
              <a:rPr lang="en-GB" dirty="0" smtClean="0">
                <a:latin typeface="Times New Roman" pitchFamily="18" charset="0"/>
                <a:cs typeface="Times New Roman" pitchFamily="18" charset="0"/>
              </a:rPr>
            </a:br>
            <a:r>
              <a:rPr lang="en-US" dirty="0" smtClean="0"/>
              <a:t/>
            </a:r>
            <a:br>
              <a:rPr lang="en-US" dirty="0" smtClean="0"/>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fontScale="90000"/>
          </a:bodyPr>
          <a:lstStyle/>
          <a:p>
            <a:pPr algn="l"/>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dirty="0" smtClean="0">
                <a:latin typeface="Arial Narrow" pitchFamily="34" charset="0"/>
              </a:rPr>
              <a:t/>
            </a:r>
            <a:br>
              <a:rPr lang="en-GB" dirty="0" smtClean="0">
                <a:latin typeface="Arial Narrow" pitchFamily="34" charset="0"/>
              </a:rPr>
            </a:br>
            <a:r>
              <a:rPr lang="en-GB" b="1" dirty="0" smtClean="0">
                <a:solidFill>
                  <a:srgbClr val="0000FF"/>
                </a:solidFill>
                <a:latin typeface="Times New Roman" pitchFamily="18" charset="0"/>
                <a:cs typeface="Times New Roman" pitchFamily="18" charset="0"/>
              </a:rPr>
              <a:t>What kinds of data?</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a. Language data (written/spoken) is collected.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b. Other kinds of evidences collected: (</a:t>
            </a:r>
            <a:r>
              <a:rPr lang="en-GB" b="1" dirty="0" smtClean="0">
                <a:latin typeface="Times New Roman" pitchFamily="18" charset="0"/>
                <a:cs typeface="Times New Roman" pitchFamily="18" charset="0"/>
              </a:rPr>
              <a:t>image</a:t>
            </a:r>
            <a:r>
              <a:rPr lang="en-GB" dirty="0" smtClean="0">
                <a:latin typeface="Times New Roman" pitchFamily="18" charset="0"/>
                <a:cs typeface="Times New Roman" pitchFamily="18" charset="0"/>
              </a:rPr>
              <a:t> of the Holy </a:t>
            </a:r>
            <a:r>
              <a:rPr lang="en-GB" dirty="0" err="1" smtClean="0">
                <a:latin typeface="Times New Roman" pitchFamily="18" charset="0"/>
                <a:cs typeface="Times New Roman" pitchFamily="18" charset="0"/>
              </a:rPr>
              <a:t>Spirit</a:t>
            </a:r>
            <a:r>
              <a:rPr lang="en-GB" dirty="0" err="1" smtClean="0">
                <a:latin typeface="Times New Roman" pitchFamily="18" charset="0"/>
                <a:cs typeface="Times New Roman" pitchFamily="18" charset="0"/>
              </a:rPr>
              <a:t>─Why</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Pigeon &amp; </a:t>
            </a:r>
            <a:r>
              <a:rPr lang="en-GB" smtClean="0">
                <a:latin typeface="Times New Roman" pitchFamily="18" charset="0"/>
                <a:cs typeface="Times New Roman" pitchFamily="18" charset="0"/>
              </a:rPr>
              <a:t>not </a:t>
            </a:r>
            <a:r>
              <a:rPr lang="en-GB" smtClean="0">
                <a:latin typeface="Times New Roman" pitchFamily="18" charset="0"/>
                <a:cs typeface="Times New Roman" pitchFamily="18" charset="0"/>
              </a:rPr>
              <a:t>Crow?), </a:t>
            </a:r>
            <a:r>
              <a:rPr lang="en-GB" b="1" dirty="0" smtClean="0">
                <a:latin typeface="Times New Roman" pitchFamily="18" charset="0"/>
                <a:cs typeface="Times New Roman" pitchFamily="18" charset="0"/>
              </a:rPr>
              <a:t>behaviours</a:t>
            </a:r>
            <a:r>
              <a:rPr lang="en-GB" dirty="0" smtClean="0">
                <a:latin typeface="Times New Roman" pitchFamily="18" charset="0"/>
                <a:cs typeface="Times New Roman" pitchFamily="18" charset="0"/>
              </a:rPr>
              <a:t> (Judas kissing Jesus), </a:t>
            </a:r>
            <a:r>
              <a:rPr lang="en-GB" b="1" dirty="0" smtClean="0">
                <a:latin typeface="Times New Roman" pitchFamily="18" charset="0"/>
                <a:cs typeface="Times New Roman" pitchFamily="18" charset="0"/>
              </a:rPr>
              <a:t>situations</a:t>
            </a:r>
            <a:r>
              <a:rPr lang="en-GB" dirty="0" smtClean="0">
                <a:latin typeface="Times New Roman" pitchFamily="18" charset="0"/>
                <a:cs typeface="Times New Roman" pitchFamily="18" charset="0"/>
              </a:rPr>
              <a:t>– found)</a:t>
            </a:r>
            <a:br>
              <a:rPr lang="en-GB" dirty="0" smtClean="0">
                <a:latin typeface="Times New Roman" pitchFamily="18" charset="0"/>
                <a:cs typeface="Times New Roman" pitchFamily="18"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r>
              <a:rPr lang="en-GB" dirty="0" smtClean="0">
                <a:latin typeface="Arial Narrow" pitchFamily="34" charset="0"/>
              </a:rPr>
              <a:t/>
            </a:r>
            <a:br>
              <a:rPr lang="en-GB" dirty="0" smtClean="0">
                <a:latin typeface="Arial Narrow" pitchFamily="34" charset="0"/>
              </a:rPr>
            </a:br>
            <a:r>
              <a:rPr lang="en-GB" dirty="0">
                <a:latin typeface="Arial Narrow" pitchFamily="34" charset="0"/>
              </a:rPr>
              <a:t/>
            </a:r>
            <a:br>
              <a:rPr lang="en-GB" dirty="0">
                <a:latin typeface="Arial Narrow" pitchFamily="34" charset="0"/>
              </a:rPr>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fontScale="90000"/>
          </a:bodyPr>
          <a:lstStyle/>
          <a:p>
            <a:pPr algn="l"/>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b="1" dirty="0" smtClean="0">
                <a:solidFill>
                  <a:srgbClr val="0000FF"/>
                </a:solidFill>
                <a:latin typeface="Times New Roman" pitchFamily="18" charset="0"/>
                <a:cs typeface="Times New Roman" pitchFamily="18" charset="0"/>
              </a:rPr>
              <a:t>Chomsky (1980) ‘Discourse competence’ is part of ‘Linguistic competence’.</a:t>
            </a: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6700" b="1" dirty="0" smtClean="0">
                <a:latin typeface="Times New Roman" pitchFamily="18" charset="0"/>
                <a:cs typeface="Times New Roman" pitchFamily="18" charset="0"/>
              </a:rPr>
              <a:t>.</a:t>
            </a:r>
            <a:r>
              <a:rPr lang="en-US" sz="4000" b="1" dirty="0" smtClean="0">
                <a:latin typeface="Times New Roman" pitchFamily="18" charset="0"/>
                <a:cs typeface="Times New Roman" pitchFamily="18" charset="0"/>
              </a:rPr>
              <a:t>Single sentences: </a:t>
            </a:r>
            <a:r>
              <a:rPr lang="en-US" sz="4000" dirty="0" smtClean="0">
                <a:latin typeface="Times New Roman" pitchFamily="18" charset="0"/>
                <a:cs typeface="Times New Roman" pitchFamily="18" charset="0"/>
              </a:rPr>
              <a:t>contrived (forced) by the linguist (′GEORGE likes fish, George ′LIKES fish, George likes ′FISH), within the context. </a:t>
            </a:r>
            <a:br>
              <a:rPr lang="en-US" sz="4000" dirty="0" smtClean="0">
                <a:latin typeface="Times New Roman" pitchFamily="18" charset="0"/>
                <a:cs typeface="Times New Roman" pitchFamily="18" charset="0"/>
              </a:rPr>
            </a:br>
            <a:r>
              <a:rPr lang="en-US" sz="9800" dirty="0" smtClean="0">
                <a:latin typeface="Times New Roman" pitchFamily="18" charset="0"/>
                <a:cs typeface="Times New Roman" pitchFamily="18" charset="0"/>
              </a:rPr>
              <a:t>.</a:t>
            </a:r>
            <a:r>
              <a:rPr lang="en-US" sz="4000" dirty="0" smtClean="0">
                <a:latin typeface="Times New Roman" pitchFamily="18" charset="0"/>
                <a:cs typeface="Times New Roman" pitchFamily="18" charset="0"/>
              </a:rPr>
              <a:t>Out of context (“Is there a text in this class?”). </a:t>
            </a:r>
            <a:br>
              <a:rPr lang="en-US" sz="4000" dirty="0" smtClean="0">
                <a:latin typeface="Times New Roman" pitchFamily="18" charset="0"/>
                <a:cs typeface="Times New Roman" pitchFamily="18" charset="0"/>
              </a:rPr>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1882"/>
          </a:xfrm>
        </p:spPr>
        <p:txBody>
          <a:bodyPr/>
          <a:lstStyle/>
          <a:p>
            <a:r>
              <a:rPr lang="en-US" dirty="0" smtClean="0">
                <a:latin typeface="Times New Roman" pitchFamily="18" charset="0"/>
                <a:cs typeface="Times New Roman" pitchFamily="18" charset="0"/>
              </a:rPr>
              <a:t>In Traditional Literature, </a:t>
            </a:r>
            <a:r>
              <a:rPr lang="en-US" b="1" dirty="0" smtClean="0">
                <a:solidFill>
                  <a:srgbClr val="0033CC"/>
                </a:solidFill>
                <a:latin typeface="Times New Roman" pitchFamily="18" charset="0"/>
                <a:cs typeface="Times New Roman" pitchFamily="18" charset="0"/>
              </a:rPr>
              <a:t>context creates content</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Absurd Drama, </a:t>
            </a:r>
            <a:r>
              <a:rPr lang="en-US" b="1" dirty="0" smtClean="0">
                <a:solidFill>
                  <a:srgbClr val="A50021"/>
                </a:solidFill>
                <a:latin typeface="Times New Roman" pitchFamily="18" charset="0"/>
                <a:cs typeface="Times New Roman" pitchFamily="18" charset="0"/>
              </a:rPr>
              <a:t>content creates context</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Waiting for </a:t>
            </a:r>
            <a:r>
              <a:rPr lang="en-US" i="1" dirty="0" err="1" smtClean="0">
                <a:latin typeface="Times New Roman" pitchFamily="18" charset="0"/>
                <a:cs typeface="Times New Roman" pitchFamily="18" charset="0"/>
              </a:rPr>
              <a:t>Godot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TotalTime>
  <Words>428</Words>
  <Application>Microsoft Office PowerPoint</Application>
  <PresentationFormat>On-screen Show (4:3)</PresentationFormat>
  <Paragraphs>39</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Discourse Analysis    Dr. S. Joseph Arul Jayraj Head &amp; Associate Professor of English St. Joseph’s College (Autonomous) Tiruchirappalli-620002.</vt:lpstr>
      <vt:lpstr>What is a discourse?   written or spoken  discussion, conversation, talk, dialogue, communication, conference, debate, consultation, etc. </vt:lpstr>
      <vt:lpstr>5 Types of Discourse  Narration  Description  Argumentation   Exposition  </vt:lpstr>
      <vt:lpstr>What is discourse analysis?  (1) the study of the ways in which language is used in texts and contexts.   </vt:lpstr>
      <vt:lpstr>        (2) It includes applied linguistics, conversation analysis, rhetoric, stylistics, pragmatics, and  text linguistics.    (3) The study of how meanings are established, used, challenged and changed (including in talk).         </vt:lpstr>
      <vt:lpstr>       Why to analyse discourse? i. To understand ourselves within our social worlds and their complexity or to know about people and their social worlds. ii. To understand the varied possibilities and implications of certain meanings and world views. iii. It is interesting.        </vt:lpstr>
      <vt:lpstr>       What kinds of data?  a. Language data (written/spoken) is collected.   b. Other kinds of evidences collected: (image of the Holy Spirit─Why Pigeon &amp; not Crow?), behaviours (Judas kissing Jesus), situations– found)        </vt:lpstr>
      <vt:lpstr>           Chomsky (1980) ‘Discourse competence’ is part of ‘Linguistic competence’. .Single sentences: contrived (forced) by the linguist (′GEORGE likes fish, George ′LIKES fish, George likes ′FISH), within the context.  .Out of context (“Is there a text in this class?”).            </vt:lpstr>
      <vt:lpstr>In Traditional Literature, context creates content;   in Absurd Drama, content creates context (Waiting for Godot)</vt:lpstr>
      <vt:lpstr>Syntactical/Structural Analysis</vt:lpstr>
      <vt:lpstr>e.g. “The lady kissed the man with spectacles”.    . The phrase “with spectacles” is the cause for ambiguity -- syntax or structure.   . It is not clear whether the lady is using spectacles to kiss a man or she kisses a man who is wearing spectacles or the lady who is wearing spectacles kisses the man. </vt:lpstr>
      <vt:lpstr>TWO SOVIET SHIPS COLLIDE, ONE DIES </vt:lpstr>
      <vt:lpstr>ENRAGED COW INJURES FARMER WITH AX </vt:lpstr>
      <vt:lpstr>DEALERS WILL HEAR CAR TALK AT NOON </vt:lpstr>
      <vt:lpstr>Semantic Analysis</vt:lpstr>
      <vt:lpstr> The best way to lie is to tell the truth . . . carefully edited truth.   ANONYMOUS </vt:lpstr>
      <vt:lpstr>Going to church doesn’t make you a Christian any more than standing in a garage makes you a car.   BILLY SUNDAY </vt:lpstr>
      <vt:lpstr>If you steal from one author, it’s plagiarism; if you steal from many, it’s research.  WILSON MIZNER </vt:lpstr>
      <vt:lpstr> You spend the first 2 years of Children’s life teaching them to walk and talk. Then you spend the next 16 telling them to sit down and shut-up.  ANONYMOUS  </vt:lpstr>
      <vt:lpstr>Women who seek to be equal with men lack ambition.  MARILYN MANROE  </vt:lpstr>
      <vt:lpstr>To err is human, to blame it on somebody else shows management potential.   ANONYMOUS  </vt:lpstr>
      <vt:lpstr>Before I got married, I had six theories about bringing up children; now I have six children and no theories.  JOHN WILMOT  </vt:lpstr>
      <vt:lpstr>An archaeologist is the best husband a woman can have; the older she gets the more interested he is in her.  AGATHA CHRISTIE  </vt:lpstr>
      <vt:lpstr>   Politicians and diapers have one thing in common. They should both be changed regularly, and for the same reason.    ANONYMOUS       </vt:lpstr>
      <vt:lpstr>At every party, there are two kinds of people–those who want to go home and those who don’t. The trouble is, they are usually married to each other.  ANN LANDERS  </vt:lpstr>
      <vt:lpstr>Slide 26</vt:lpstr>
      <vt:lpstr>. Example, “I love you”.   .It is a fragment.    .The structure of the text reveals one’s repressed desires.</vt:lpstr>
      <vt:lpstr>b. It brings forth the opposition between ‘wish’ &amp; ‘power’.  c. Uttered by a person who tries to impose his ‘wish’/‘will’ over the other person fulfilling the satisfaction of his/her repressed desires in convincing the other person. </vt:lpstr>
      <vt:lpstr>d. Polarities of ‘I’ and ‘you’:  The ‘I’ in the UPPER CASE and the ‘you’ in the lower case denote that the ‘I’ is much bigger, much more important, and much more power- driven than ‘you’.</vt:lpstr>
      <vt:lpstr>e. The ‘I’ is the activator of love and the ‘you’ is the passive receptor, who has no chance of rejecting or negating the proposal in this power game.</vt:lpstr>
      <vt:lpstr>f. Not naturally produced, proposed &amp; conveyed but it is posited (assumed) by an arbitrary act of language which is taken for granted.</vt:lpstr>
      <vt:lpstr>g. Self-reflexive love where the ‘I’ is forefronted in the background of the ‘you’ fulfilling the desires of ‘I’.  h. ‘I’ uses the ‘you’ to fulfil its repressed desires under the camouflage of ‘so-called’ love. </vt:lpstr>
      <vt:lpstr>i. The love ‘I’ has is narcissistic and so it is not ‘love’ which it has for the ‘you’ .  j. This ‘love’ is ‘non-love’, ‘defective love’ assigns  chiefly a negative value in relation to the ‘I’.</vt:lpstr>
      <vt:lpstr>k. ‘I’ is not inclusive but exclusive of ‘you’.  l. The real meaning of ‘I love you’ is not the love the ‘I’ has for ‘you’, but it is ‘I’ love ‘I’ (the love the ‘I’ has for ‘I’).</vt:lpstr>
      <vt:lpstr>m. Self-love culminates to the realization that the ‘I’ has something other than ‘love’ for ‘you’.   n. In some extreme situation (in the case of rape),  it turns out to be ‘hatred’ for the ‘you’ as soon as the repressed desires of the ‘I’ are fulfilled by the ‘you’. </vt:lpstr>
      <vt:lpstr>      Criticism on discourse analytic research:  i. Deterministic? (No, it is about how meanings are used and contested.)  ii. Just words? (Not just words, but arrangement of word(s) in a discourse material.)       </vt:lpstr>
      <vt:lpstr>        Zelling Harris Discourse (1952) is ‘a combination of sentences’.  Example,  Dialogue:  Principal: What does he look like? Stupid? or Intelligent?  PA: Fairly intelligent I’d say, Sir.  Principal: Good! Then he is not a member of NAAC. Show him in.       </vt:lpstr>
      <vt:lpstr>    Text=‘verbal record of a communicative act’ (product).  Discourse=‘the dynamic process of creating the text’ (process).   In Discourse analysis, meaning is not seen as a static, abstract notion attached to words or sentences, but a ‘dynamic interactive force’ constructed by the mind from language in context.    </vt:lpstr>
      <vt:lpstr>     Harold Bloom: “There are no texts, but only interpretations”.  So, a text is foregrounded in the background of context because words cannot interpret themselves. They can be interpreted only in contexts.      </vt:lpstr>
      <vt:lpstr>Try to Interpret the Following Poem:  I smoke, you don’t; I smoke, you don’t; I smoke, you don’t; u between s, only ashes and smoke!</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What is discourse analysis?  (1) The study of well-established meanings or ideas around a topic which shape how we can talk about it.   e.g. ‘discourses of education’, ‘discourses of health and illness’.    </dc:title>
  <dc:creator>WINFAN</dc:creator>
  <cp:lastModifiedBy>admin</cp:lastModifiedBy>
  <cp:revision>32</cp:revision>
  <dcterms:created xsi:type="dcterms:W3CDTF">2017-02-11T13:53:40Z</dcterms:created>
  <dcterms:modified xsi:type="dcterms:W3CDTF">2019-03-20T15:03:34Z</dcterms:modified>
</cp:coreProperties>
</file>